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9" r:id="rId5"/>
    <p:sldId id="256" r:id="rId6"/>
    <p:sldId id="257" r:id="rId7"/>
    <p:sldId id="260" r:id="rId8"/>
    <p:sldId id="694" r:id="rId9"/>
    <p:sldId id="695" r:id="rId10"/>
    <p:sldId id="696" r:id="rId11"/>
    <p:sldId id="697" r:id="rId12"/>
    <p:sldId id="698" r:id="rId13"/>
    <p:sldId id="699" r:id="rId14"/>
    <p:sldId id="701" r:id="rId15"/>
    <p:sldId id="704" r:id="rId16"/>
    <p:sldId id="702" r:id="rId17"/>
    <p:sldId id="706" r:id="rId18"/>
    <p:sldId id="709" r:id="rId19"/>
    <p:sldId id="710" r:id="rId20"/>
    <p:sldId id="712" r:id="rId21"/>
    <p:sldId id="700" r:id="rId22"/>
    <p:sldId id="713" r:id="rId23"/>
    <p:sldId id="714" r:id="rId24"/>
    <p:sldId id="715" r:id="rId25"/>
    <p:sldId id="716" r:id="rId26"/>
    <p:sldId id="717" r:id="rId27"/>
    <p:sldId id="718" r:id="rId28"/>
    <p:sldId id="719" r:id="rId29"/>
    <p:sldId id="720" r:id="rId30"/>
    <p:sldId id="721" r:id="rId31"/>
    <p:sldId id="722" r:id="rId32"/>
    <p:sldId id="723" r:id="rId33"/>
    <p:sldId id="724" r:id="rId34"/>
    <p:sldId id="725"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a1f193e9484f54f2fe97f4da92dfe4ca0ea0802cbb2af0896e4678da447c4a8::" providerId="AD" clId="Web-{F787C42A-FCF4-6A38-DA54-1DB419C6670A}"/>
    <pc:docChg chg="delSld modSld">
      <pc:chgData name="Guest User" userId="S::urn:spo:anon#da1f193e9484f54f2fe97f4da92dfe4ca0ea0802cbb2af0896e4678da447c4a8::" providerId="AD" clId="Web-{F787C42A-FCF4-6A38-DA54-1DB419C6670A}" dt="2023-12-23T10:03:30.515" v="25"/>
      <pc:docMkLst>
        <pc:docMk/>
      </pc:docMkLst>
      <pc:sldChg chg="modSp">
        <pc:chgData name="Guest User" userId="S::urn:spo:anon#da1f193e9484f54f2fe97f4da92dfe4ca0ea0802cbb2af0896e4678da447c4a8::" providerId="AD" clId="Web-{F787C42A-FCF4-6A38-DA54-1DB419C6670A}" dt="2023-12-23T10:03:08.608" v="1" actId="20577"/>
        <pc:sldMkLst>
          <pc:docMk/>
          <pc:sldMk cId="221433772" sldId="260"/>
        </pc:sldMkLst>
        <pc:spChg chg="mod">
          <ac:chgData name="Guest User" userId="S::urn:spo:anon#da1f193e9484f54f2fe97f4da92dfe4ca0ea0802cbb2af0896e4678da447c4a8::" providerId="AD" clId="Web-{F787C42A-FCF4-6A38-DA54-1DB419C6670A}" dt="2023-12-23T10:03:08.608" v="1" actId="20577"/>
          <ac:spMkLst>
            <pc:docMk/>
            <pc:sldMk cId="221433772" sldId="260"/>
            <ac:spMk id="3" creationId="{3573E091-9DCD-4DE7-96D1-A93E44E0F5B9}"/>
          </ac:spMkLst>
        </pc:spChg>
      </pc:sldChg>
      <pc:sldChg chg="modSp">
        <pc:chgData name="Guest User" userId="S::urn:spo:anon#da1f193e9484f54f2fe97f4da92dfe4ca0ea0802cbb2af0896e4678da447c4a8::" providerId="AD" clId="Web-{F787C42A-FCF4-6A38-DA54-1DB419C6670A}" dt="2023-12-23T10:03:21.250" v="4" actId="20577"/>
        <pc:sldMkLst>
          <pc:docMk/>
          <pc:sldMk cId="1154009598" sldId="713"/>
        </pc:sldMkLst>
        <pc:spChg chg="mod">
          <ac:chgData name="Guest User" userId="S::urn:spo:anon#da1f193e9484f54f2fe97f4da92dfe4ca0ea0802cbb2af0896e4678da447c4a8::" providerId="AD" clId="Web-{F787C42A-FCF4-6A38-DA54-1DB419C6670A}" dt="2023-12-23T10:03:21.250" v="4" actId="20577"/>
          <ac:spMkLst>
            <pc:docMk/>
            <pc:sldMk cId="1154009598" sldId="713"/>
            <ac:spMk id="3" creationId="{3573E091-9DCD-4DE7-96D1-A93E44E0F5B9}"/>
          </ac:spMkLst>
        </pc:spChg>
      </pc:sldChg>
      <pc:sldChg chg="del">
        <pc:chgData name="Guest User" userId="S::urn:spo:anon#da1f193e9484f54f2fe97f4da92dfe4ca0ea0802cbb2af0896e4678da447c4a8::" providerId="AD" clId="Web-{F787C42A-FCF4-6A38-DA54-1DB419C6670A}" dt="2023-12-23T10:03:30.515" v="24"/>
        <pc:sldMkLst>
          <pc:docMk/>
          <pc:sldMk cId="1482029499" sldId="726"/>
        </pc:sldMkLst>
      </pc:sldChg>
      <pc:sldChg chg="del">
        <pc:chgData name="Guest User" userId="S::urn:spo:anon#da1f193e9484f54f2fe97f4da92dfe4ca0ea0802cbb2af0896e4678da447c4a8::" providerId="AD" clId="Web-{F787C42A-FCF4-6A38-DA54-1DB419C6670A}" dt="2023-12-23T10:03:30.515" v="25"/>
        <pc:sldMkLst>
          <pc:docMk/>
          <pc:sldMk cId="3867213226" sldId="727"/>
        </pc:sldMkLst>
      </pc:sldChg>
      <pc:sldChg chg="del">
        <pc:chgData name="Guest User" userId="S::urn:spo:anon#da1f193e9484f54f2fe97f4da92dfe4ca0ea0802cbb2af0896e4678da447c4a8::" providerId="AD" clId="Web-{F787C42A-FCF4-6A38-DA54-1DB419C6670A}" dt="2023-12-23T10:03:30.500" v="18"/>
        <pc:sldMkLst>
          <pc:docMk/>
          <pc:sldMk cId="3937748223" sldId="728"/>
        </pc:sldMkLst>
      </pc:sldChg>
      <pc:sldChg chg="del">
        <pc:chgData name="Guest User" userId="S::urn:spo:anon#da1f193e9484f54f2fe97f4da92dfe4ca0ea0802cbb2af0896e4678da447c4a8::" providerId="AD" clId="Web-{F787C42A-FCF4-6A38-DA54-1DB419C6670A}" dt="2023-12-23T10:03:30.515" v="23"/>
        <pc:sldMkLst>
          <pc:docMk/>
          <pc:sldMk cId="3851652295" sldId="729"/>
        </pc:sldMkLst>
      </pc:sldChg>
      <pc:sldChg chg="del">
        <pc:chgData name="Guest User" userId="S::urn:spo:anon#da1f193e9484f54f2fe97f4da92dfe4ca0ea0802cbb2af0896e4678da447c4a8::" providerId="AD" clId="Web-{F787C42A-FCF4-6A38-DA54-1DB419C6670A}" dt="2023-12-23T10:03:30.515" v="22"/>
        <pc:sldMkLst>
          <pc:docMk/>
          <pc:sldMk cId="2295452419" sldId="730"/>
        </pc:sldMkLst>
      </pc:sldChg>
      <pc:sldChg chg="del">
        <pc:chgData name="Guest User" userId="S::urn:spo:anon#da1f193e9484f54f2fe97f4da92dfe4ca0ea0802cbb2af0896e4678da447c4a8::" providerId="AD" clId="Web-{F787C42A-FCF4-6A38-DA54-1DB419C6670A}" dt="2023-12-23T10:03:30.515" v="21"/>
        <pc:sldMkLst>
          <pc:docMk/>
          <pc:sldMk cId="2180862803" sldId="731"/>
        </pc:sldMkLst>
      </pc:sldChg>
      <pc:sldChg chg="del">
        <pc:chgData name="Guest User" userId="S::urn:spo:anon#da1f193e9484f54f2fe97f4da92dfe4ca0ea0802cbb2af0896e4678da447c4a8::" providerId="AD" clId="Web-{F787C42A-FCF4-6A38-DA54-1DB419C6670A}" dt="2023-12-23T10:03:30.515" v="20"/>
        <pc:sldMkLst>
          <pc:docMk/>
          <pc:sldMk cId="97573026" sldId="732"/>
        </pc:sldMkLst>
      </pc:sldChg>
      <pc:sldChg chg="del">
        <pc:chgData name="Guest User" userId="S::urn:spo:anon#da1f193e9484f54f2fe97f4da92dfe4ca0ea0802cbb2af0896e4678da447c4a8::" providerId="AD" clId="Web-{F787C42A-FCF4-6A38-DA54-1DB419C6670A}" dt="2023-12-23T10:03:30.515" v="19"/>
        <pc:sldMkLst>
          <pc:docMk/>
          <pc:sldMk cId="939427589" sldId="733"/>
        </pc:sldMkLst>
      </pc:sldChg>
      <pc:sldChg chg="del">
        <pc:chgData name="Guest User" userId="S::urn:spo:anon#da1f193e9484f54f2fe97f4da92dfe4ca0ea0802cbb2af0896e4678da447c4a8::" providerId="AD" clId="Web-{F787C42A-FCF4-6A38-DA54-1DB419C6670A}" dt="2023-12-23T10:03:30.390" v="17"/>
        <pc:sldMkLst>
          <pc:docMk/>
          <pc:sldMk cId="716438527" sldId="734"/>
        </pc:sldMkLst>
      </pc:sldChg>
      <pc:sldChg chg="del">
        <pc:chgData name="Guest User" userId="S::urn:spo:anon#da1f193e9484f54f2fe97f4da92dfe4ca0ea0802cbb2af0896e4678da447c4a8::" providerId="AD" clId="Web-{F787C42A-FCF4-6A38-DA54-1DB419C6670A}" dt="2023-12-23T10:03:30.234" v="16"/>
        <pc:sldMkLst>
          <pc:docMk/>
          <pc:sldMk cId="2017837527" sldId="735"/>
        </pc:sldMkLst>
      </pc:sldChg>
      <pc:sldChg chg="del">
        <pc:chgData name="Guest User" userId="S::urn:spo:anon#da1f193e9484f54f2fe97f4da92dfe4ca0ea0802cbb2af0896e4678da447c4a8::" providerId="AD" clId="Web-{F787C42A-FCF4-6A38-DA54-1DB419C6670A}" dt="2023-12-23T10:03:30.015" v="15"/>
        <pc:sldMkLst>
          <pc:docMk/>
          <pc:sldMk cId="864740270" sldId="736"/>
        </pc:sldMkLst>
      </pc:sldChg>
      <pc:sldChg chg="del">
        <pc:chgData name="Guest User" userId="S::urn:spo:anon#da1f193e9484f54f2fe97f4da92dfe4ca0ea0802cbb2af0896e4678da447c4a8::" providerId="AD" clId="Web-{F787C42A-FCF4-6A38-DA54-1DB419C6670A}" dt="2023-12-23T10:03:29.890" v="14"/>
        <pc:sldMkLst>
          <pc:docMk/>
          <pc:sldMk cId="1762054195" sldId="737"/>
        </pc:sldMkLst>
      </pc:sldChg>
      <pc:sldChg chg="del">
        <pc:chgData name="Guest User" userId="S::urn:spo:anon#da1f193e9484f54f2fe97f4da92dfe4ca0ea0802cbb2af0896e4678da447c4a8::" providerId="AD" clId="Web-{F787C42A-FCF4-6A38-DA54-1DB419C6670A}" dt="2023-12-23T10:03:29.734" v="13"/>
        <pc:sldMkLst>
          <pc:docMk/>
          <pc:sldMk cId="1642126924" sldId="738"/>
        </pc:sldMkLst>
      </pc:sldChg>
      <pc:sldChg chg="del">
        <pc:chgData name="Guest User" userId="S::urn:spo:anon#da1f193e9484f54f2fe97f4da92dfe4ca0ea0802cbb2af0896e4678da447c4a8::" providerId="AD" clId="Web-{F787C42A-FCF4-6A38-DA54-1DB419C6670A}" dt="2023-12-23T10:03:29.562" v="12"/>
        <pc:sldMkLst>
          <pc:docMk/>
          <pc:sldMk cId="806378250" sldId="739"/>
        </pc:sldMkLst>
      </pc:sldChg>
      <pc:sldChg chg="del">
        <pc:chgData name="Guest User" userId="S::urn:spo:anon#da1f193e9484f54f2fe97f4da92dfe4ca0ea0802cbb2af0896e4678da447c4a8::" providerId="AD" clId="Web-{F787C42A-FCF4-6A38-DA54-1DB419C6670A}" dt="2023-12-23T10:03:29.422" v="11"/>
        <pc:sldMkLst>
          <pc:docMk/>
          <pc:sldMk cId="4240554204" sldId="740"/>
        </pc:sldMkLst>
      </pc:sldChg>
      <pc:sldChg chg="del">
        <pc:chgData name="Guest User" userId="S::urn:spo:anon#da1f193e9484f54f2fe97f4da92dfe4ca0ea0802cbb2af0896e4678da447c4a8::" providerId="AD" clId="Web-{F787C42A-FCF4-6A38-DA54-1DB419C6670A}" dt="2023-12-23T10:03:29.265" v="10"/>
        <pc:sldMkLst>
          <pc:docMk/>
          <pc:sldMk cId="136632325" sldId="741"/>
        </pc:sldMkLst>
      </pc:sldChg>
      <pc:sldChg chg="del">
        <pc:chgData name="Guest User" userId="S::urn:spo:anon#da1f193e9484f54f2fe97f4da92dfe4ca0ea0802cbb2af0896e4678da447c4a8::" providerId="AD" clId="Web-{F787C42A-FCF4-6A38-DA54-1DB419C6670A}" dt="2023-12-23T10:03:29.094" v="9"/>
        <pc:sldMkLst>
          <pc:docMk/>
          <pc:sldMk cId="3900743474" sldId="743"/>
        </pc:sldMkLst>
      </pc:sldChg>
      <pc:sldChg chg="del">
        <pc:chgData name="Guest User" userId="S::urn:spo:anon#da1f193e9484f54f2fe97f4da92dfe4ca0ea0802cbb2af0896e4678da447c4a8::" providerId="AD" clId="Web-{F787C42A-FCF4-6A38-DA54-1DB419C6670A}" dt="2023-12-23T10:03:28.875" v="8"/>
        <pc:sldMkLst>
          <pc:docMk/>
          <pc:sldMk cId="799242773" sldId="745"/>
        </pc:sldMkLst>
      </pc:sldChg>
      <pc:sldChg chg="del">
        <pc:chgData name="Guest User" userId="S::urn:spo:anon#da1f193e9484f54f2fe97f4da92dfe4ca0ea0802cbb2af0896e4678da447c4a8::" providerId="AD" clId="Web-{F787C42A-FCF4-6A38-DA54-1DB419C6670A}" dt="2023-12-23T10:03:28.640" v="7"/>
        <pc:sldMkLst>
          <pc:docMk/>
          <pc:sldMk cId="2535961251" sldId="746"/>
        </pc:sldMkLst>
      </pc:sldChg>
      <pc:sldChg chg="del">
        <pc:chgData name="Guest User" userId="S::urn:spo:anon#da1f193e9484f54f2fe97f4da92dfe4ca0ea0802cbb2af0896e4678da447c4a8::" providerId="AD" clId="Web-{F787C42A-FCF4-6A38-DA54-1DB419C6670A}" dt="2023-12-23T10:03:28.594" v="6"/>
        <pc:sldMkLst>
          <pc:docMk/>
          <pc:sldMk cId="669860961" sldId="747"/>
        </pc:sldMkLst>
      </pc:sldChg>
      <pc:sldChg chg="del">
        <pc:chgData name="Guest User" userId="S::urn:spo:anon#da1f193e9484f54f2fe97f4da92dfe4ca0ea0802cbb2af0896e4678da447c4a8::" providerId="AD" clId="Web-{F787C42A-FCF4-6A38-DA54-1DB419C6670A}" dt="2023-12-23T10:03:28.406" v="5"/>
        <pc:sldMkLst>
          <pc:docMk/>
          <pc:sldMk cId="243302085" sldId="7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5F95A-4E07-4315-ADE6-3A0E561C891F}" type="doc">
      <dgm:prSet loTypeId="urn:microsoft.com/office/officeart/2005/8/layout/chevron1" loCatId="process" qsTypeId="urn:microsoft.com/office/officeart/2005/8/quickstyle/simple1" qsCatId="simple" csTypeId="urn:microsoft.com/office/officeart/2005/8/colors/accent0_1" csCatId="mainScheme" phldr="1"/>
      <dgm:spPr/>
    </dgm:pt>
    <dgm:pt modelId="{1A8A19DD-E604-49D9-91B9-63DB1DBE7A11}">
      <dgm:prSet phldrT="[Text]" custT="1"/>
      <dgm:spPr/>
      <dgm:t>
        <a:bodyPr/>
        <a:lstStyle/>
        <a:p>
          <a:r>
            <a:rPr lang="en-US" sz="2000" b="1"/>
            <a:t>Quyết định 1</a:t>
          </a:r>
        </a:p>
      </dgm:t>
    </dgm:pt>
    <dgm:pt modelId="{2366526E-DB2B-4606-BEA3-9A3F56A528DF}" type="parTrans" cxnId="{2FE4FCCF-A775-4864-8E8D-02BBCD005B7E}">
      <dgm:prSet/>
      <dgm:spPr/>
      <dgm:t>
        <a:bodyPr/>
        <a:lstStyle/>
        <a:p>
          <a:endParaRPr lang="en-US"/>
        </a:p>
      </dgm:t>
    </dgm:pt>
    <dgm:pt modelId="{9FBB7497-2070-453F-A51E-01FE0A0B7B34}" type="sibTrans" cxnId="{2FE4FCCF-A775-4864-8E8D-02BBCD005B7E}">
      <dgm:prSet/>
      <dgm:spPr/>
      <dgm:t>
        <a:bodyPr/>
        <a:lstStyle/>
        <a:p>
          <a:endParaRPr lang="en-US"/>
        </a:p>
      </dgm:t>
    </dgm:pt>
    <dgm:pt modelId="{651D7612-7F2B-40F2-87A3-1C41C100970E}">
      <dgm:prSet phldrT="[Text]" custT="1"/>
      <dgm:spPr/>
      <dgm:t>
        <a:bodyPr/>
        <a:lstStyle/>
        <a:p>
          <a:r>
            <a:rPr lang="en-US" sz="2000" b="1" dirty="0" err="1"/>
            <a:t>Quyết</a:t>
          </a:r>
          <a:r>
            <a:rPr lang="en-US" sz="2000" b="1" dirty="0"/>
            <a:t> </a:t>
          </a:r>
          <a:r>
            <a:rPr lang="en-US" sz="2000" b="1" dirty="0" err="1"/>
            <a:t>định</a:t>
          </a:r>
          <a:r>
            <a:rPr lang="en-US" sz="2000" b="1" dirty="0"/>
            <a:t> 2</a:t>
          </a:r>
        </a:p>
      </dgm:t>
    </dgm:pt>
    <dgm:pt modelId="{8D44BACF-C6D2-43AE-AE84-1F1EEF184148}" type="parTrans" cxnId="{1C91BD54-D0B7-41BB-BAAB-958CD024F28F}">
      <dgm:prSet/>
      <dgm:spPr/>
      <dgm:t>
        <a:bodyPr/>
        <a:lstStyle/>
        <a:p>
          <a:endParaRPr lang="en-US"/>
        </a:p>
      </dgm:t>
    </dgm:pt>
    <dgm:pt modelId="{FAF23E0A-94FB-43AF-90E9-D91F0A02F5B7}" type="sibTrans" cxnId="{1C91BD54-D0B7-41BB-BAAB-958CD024F28F}">
      <dgm:prSet/>
      <dgm:spPr/>
      <dgm:t>
        <a:bodyPr/>
        <a:lstStyle/>
        <a:p>
          <a:endParaRPr lang="en-US"/>
        </a:p>
      </dgm:t>
    </dgm:pt>
    <dgm:pt modelId="{87BDD0C4-2ED2-4213-8B20-4EC7B513DB7D}">
      <dgm:prSet phldrT="[Text]"/>
      <dgm:spPr/>
      <dgm:t>
        <a:bodyPr/>
        <a:lstStyle/>
        <a:p>
          <a:r>
            <a:rPr lang="en-US" dirty="0"/>
            <a:t>…</a:t>
          </a:r>
        </a:p>
      </dgm:t>
    </dgm:pt>
    <dgm:pt modelId="{8DBAB817-8D05-4B3D-9946-EEC33CC792BB}" type="parTrans" cxnId="{F50C8C3E-DB6D-4085-A76D-27338AAA9A54}">
      <dgm:prSet/>
      <dgm:spPr/>
      <dgm:t>
        <a:bodyPr/>
        <a:lstStyle/>
        <a:p>
          <a:endParaRPr lang="en-US"/>
        </a:p>
      </dgm:t>
    </dgm:pt>
    <dgm:pt modelId="{0052BDC9-31A0-4E60-9CA8-205F6D72CB3C}" type="sibTrans" cxnId="{F50C8C3E-DB6D-4085-A76D-27338AAA9A54}">
      <dgm:prSet/>
      <dgm:spPr/>
      <dgm:t>
        <a:bodyPr/>
        <a:lstStyle/>
        <a:p>
          <a:endParaRPr lang="en-US"/>
        </a:p>
      </dgm:t>
    </dgm:pt>
    <dgm:pt modelId="{64C3DCD1-A68B-4035-935D-E5349E7FADC3}">
      <dgm:prSet phldrT="[Text]" custT="1"/>
      <dgm:spPr/>
      <dgm:t>
        <a:bodyPr/>
        <a:lstStyle/>
        <a:p>
          <a:r>
            <a:rPr lang="en-US" sz="2000" b="1"/>
            <a:t>Quyết định n</a:t>
          </a:r>
        </a:p>
      </dgm:t>
    </dgm:pt>
    <dgm:pt modelId="{6B48FB59-77EC-491D-9B97-F04F072B014C}" type="parTrans" cxnId="{4D337C57-E41B-4F38-B6CA-B66A0FB3583D}">
      <dgm:prSet/>
      <dgm:spPr/>
      <dgm:t>
        <a:bodyPr/>
        <a:lstStyle/>
        <a:p>
          <a:endParaRPr lang="en-US"/>
        </a:p>
      </dgm:t>
    </dgm:pt>
    <dgm:pt modelId="{C3AEC411-2F12-4FB1-834A-514C2FF7A71D}" type="sibTrans" cxnId="{4D337C57-E41B-4F38-B6CA-B66A0FB3583D}">
      <dgm:prSet/>
      <dgm:spPr/>
      <dgm:t>
        <a:bodyPr/>
        <a:lstStyle/>
        <a:p>
          <a:endParaRPr lang="en-US"/>
        </a:p>
      </dgm:t>
    </dgm:pt>
    <dgm:pt modelId="{09905688-3784-421E-B4E2-154C31F9F1DE}" type="pres">
      <dgm:prSet presAssocID="{81A5F95A-4E07-4315-ADE6-3A0E561C891F}" presName="Name0" presStyleCnt="0">
        <dgm:presLayoutVars>
          <dgm:dir/>
          <dgm:animLvl val="lvl"/>
          <dgm:resizeHandles val="exact"/>
        </dgm:presLayoutVars>
      </dgm:prSet>
      <dgm:spPr/>
    </dgm:pt>
    <dgm:pt modelId="{2D9E141A-682C-45B8-BF02-373A68B29E91}" type="pres">
      <dgm:prSet presAssocID="{1A8A19DD-E604-49D9-91B9-63DB1DBE7A11}" presName="parTxOnly" presStyleLbl="node1" presStyleIdx="0" presStyleCnt="4">
        <dgm:presLayoutVars>
          <dgm:chMax val="0"/>
          <dgm:chPref val="0"/>
          <dgm:bulletEnabled val="1"/>
        </dgm:presLayoutVars>
      </dgm:prSet>
      <dgm:spPr/>
    </dgm:pt>
    <dgm:pt modelId="{160ED1AE-CFF8-495C-8384-9AB57ADC5570}" type="pres">
      <dgm:prSet presAssocID="{9FBB7497-2070-453F-A51E-01FE0A0B7B34}" presName="parTxOnlySpace" presStyleCnt="0"/>
      <dgm:spPr/>
    </dgm:pt>
    <dgm:pt modelId="{552F3071-D101-4988-AEA9-7A3B43DFB6CA}" type="pres">
      <dgm:prSet presAssocID="{651D7612-7F2B-40F2-87A3-1C41C100970E}" presName="parTxOnly" presStyleLbl="node1" presStyleIdx="1" presStyleCnt="4" custLinFactNeighborY="1546">
        <dgm:presLayoutVars>
          <dgm:chMax val="0"/>
          <dgm:chPref val="0"/>
          <dgm:bulletEnabled val="1"/>
        </dgm:presLayoutVars>
      </dgm:prSet>
      <dgm:spPr/>
    </dgm:pt>
    <dgm:pt modelId="{8885144E-6C45-4E6D-A89B-56D32F5912EA}" type="pres">
      <dgm:prSet presAssocID="{FAF23E0A-94FB-43AF-90E9-D91F0A02F5B7}" presName="parTxOnlySpace" presStyleCnt="0"/>
      <dgm:spPr/>
    </dgm:pt>
    <dgm:pt modelId="{024864BE-05CD-4306-8363-FD9913430D58}" type="pres">
      <dgm:prSet presAssocID="{87BDD0C4-2ED2-4213-8B20-4EC7B513DB7D}" presName="parTxOnly" presStyleLbl="node1" presStyleIdx="2" presStyleCnt="4" custLinFactNeighborY="-10492">
        <dgm:presLayoutVars>
          <dgm:chMax val="0"/>
          <dgm:chPref val="0"/>
          <dgm:bulletEnabled val="1"/>
        </dgm:presLayoutVars>
      </dgm:prSet>
      <dgm:spPr/>
    </dgm:pt>
    <dgm:pt modelId="{816A178C-B0F9-49DE-97AB-A327E2C3D35E}" type="pres">
      <dgm:prSet presAssocID="{0052BDC9-31A0-4E60-9CA8-205F6D72CB3C}" presName="parTxOnlySpace" presStyleCnt="0"/>
      <dgm:spPr/>
    </dgm:pt>
    <dgm:pt modelId="{6556A7B3-1F1B-4701-A440-5CF03A617805}" type="pres">
      <dgm:prSet presAssocID="{64C3DCD1-A68B-4035-935D-E5349E7FADC3}" presName="parTxOnly" presStyleLbl="node1" presStyleIdx="3" presStyleCnt="4">
        <dgm:presLayoutVars>
          <dgm:chMax val="0"/>
          <dgm:chPref val="0"/>
          <dgm:bulletEnabled val="1"/>
        </dgm:presLayoutVars>
      </dgm:prSet>
      <dgm:spPr/>
    </dgm:pt>
  </dgm:ptLst>
  <dgm:cxnLst>
    <dgm:cxn modelId="{DFA51E1C-2E60-45BD-968C-94919E2DE442}" type="presOf" srcId="{87BDD0C4-2ED2-4213-8B20-4EC7B513DB7D}" destId="{024864BE-05CD-4306-8363-FD9913430D58}" srcOrd="0" destOrd="0" presId="urn:microsoft.com/office/officeart/2005/8/layout/chevron1"/>
    <dgm:cxn modelId="{D9869430-1C9A-4FE7-90E1-1A212EA849EA}" type="presOf" srcId="{1A8A19DD-E604-49D9-91B9-63DB1DBE7A11}" destId="{2D9E141A-682C-45B8-BF02-373A68B29E91}" srcOrd="0" destOrd="0" presId="urn:microsoft.com/office/officeart/2005/8/layout/chevron1"/>
    <dgm:cxn modelId="{F50C8C3E-DB6D-4085-A76D-27338AAA9A54}" srcId="{81A5F95A-4E07-4315-ADE6-3A0E561C891F}" destId="{87BDD0C4-2ED2-4213-8B20-4EC7B513DB7D}" srcOrd="2" destOrd="0" parTransId="{8DBAB817-8D05-4B3D-9946-EEC33CC792BB}" sibTransId="{0052BDC9-31A0-4E60-9CA8-205F6D72CB3C}"/>
    <dgm:cxn modelId="{1C91BD54-D0B7-41BB-BAAB-958CD024F28F}" srcId="{81A5F95A-4E07-4315-ADE6-3A0E561C891F}" destId="{651D7612-7F2B-40F2-87A3-1C41C100970E}" srcOrd="1" destOrd="0" parTransId="{8D44BACF-C6D2-43AE-AE84-1F1EEF184148}" sibTransId="{FAF23E0A-94FB-43AF-90E9-D91F0A02F5B7}"/>
    <dgm:cxn modelId="{4D337C57-E41B-4F38-B6CA-B66A0FB3583D}" srcId="{81A5F95A-4E07-4315-ADE6-3A0E561C891F}" destId="{64C3DCD1-A68B-4035-935D-E5349E7FADC3}" srcOrd="3" destOrd="0" parTransId="{6B48FB59-77EC-491D-9B97-F04F072B014C}" sibTransId="{C3AEC411-2F12-4FB1-834A-514C2FF7A71D}"/>
    <dgm:cxn modelId="{645CF07C-6A94-4ABE-BBF1-5F95573DC8B7}" type="presOf" srcId="{651D7612-7F2B-40F2-87A3-1C41C100970E}" destId="{552F3071-D101-4988-AEA9-7A3B43DFB6CA}" srcOrd="0" destOrd="0" presId="urn:microsoft.com/office/officeart/2005/8/layout/chevron1"/>
    <dgm:cxn modelId="{7E17518F-A4BD-4A93-B72C-F145DCCAFD36}" type="presOf" srcId="{81A5F95A-4E07-4315-ADE6-3A0E561C891F}" destId="{09905688-3784-421E-B4E2-154C31F9F1DE}" srcOrd="0" destOrd="0" presId="urn:microsoft.com/office/officeart/2005/8/layout/chevron1"/>
    <dgm:cxn modelId="{DBCCAAB5-0F27-44EF-80A4-24726407FA49}" type="presOf" srcId="{64C3DCD1-A68B-4035-935D-E5349E7FADC3}" destId="{6556A7B3-1F1B-4701-A440-5CF03A617805}" srcOrd="0" destOrd="0" presId="urn:microsoft.com/office/officeart/2005/8/layout/chevron1"/>
    <dgm:cxn modelId="{2FE4FCCF-A775-4864-8E8D-02BBCD005B7E}" srcId="{81A5F95A-4E07-4315-ADE6-3A0E561C891F}" destId="{1A8A19DD-E604-49D9-91B9-63DB1DBE7A11}" srcOrd="0" destOrd="0" parTransId="{2366526E-DB2B-4606-BEA3-9A3F56A528DF}" sibTransId="{9FBB7497-2070-453F-A51E-01FE0A0B7B34}"/>
    <dgm:cxn modelId="{ADA8B41F-6297-4674-BEC3-9CB5ACD35563}" type="presParOf" srcId="{09905688-3784-421E-B4E2-154C31F9F1DE}" destId="{2D9E141A-682C-45B8-BF02-373A68B29E91}" srcOrd="0" destOrd="0" presId="urn:microsoft.com/office/officeart/2005/8/layout/chevron1"/>
    <dgm:cxn modelId="{CB78545F-6CE8-44F0-BA48-32FAD69AB9E0}" type="presParOf" srcId="{09905688-3784-421E-B4E2-154C31F9F1DE}" destId="{160ED1AE-CFF8-495C-8384-9AB57ADC5570}" srcOrd="1" destOrd="0" presId="urn:microsoft.com/office/officeart/2005/8/layout/chevron1"/>
    <dgm:cxn modelId="{ECD6BAB4-F42C-4523-A5C2-8267BA3912BA}" type="presParOf" srcId="{09905688-3784-421E-B4E2-154C31F9F1DE}" destId="{552F3071-D101-4988-AEA9-7A3B43DFB6CA}" srcOrd="2" destOrd="0" presId="urn:microsoft.com/office/officeart/2005/8/layout/chevron1"/>
    <dgm:cxn modelId="{D5D182FB-B646-405A-B32D-41A1F135CCD1}" type="presParOf" srcId="{09905688-3784-421E-B4E2-154C31F9F1DE}" destId="{8885144E-6C45-4E6D-A89B-56D32F5912EA}" srcOrd="3" destOrd="0" presId="urn:microsoft.com/office/officeart/2005/8/layout/chevron1"/>
    <dgm:cxn modelId="{CCD4A77D-7B48-474B-AD90-618B1A46FBFB}" type="presParOf" srcId="{09905688-3784-421E-B4E2-154C31F9F1DE}" destId="{024864BE-05CD-4306-8363-FD9913430D58}" srcOrd="4" destOrd="0" presId="urn:microsoft.com/office/officeart/2005/8/layout/chevron1"/>
    <dgm:cxn modelId="{A18A3552-D09A-401C-8BB2-D1E0667DF604}" type="presParOf" srcId="{09905688-3784-421E-B4E2-154C31F9F1DE}" destId="{816A178C-B0F9-49DE-97AB-A327E2C3D35E}" srcOrd="5" destOrd="0" presId="urn:microsoft.com/office/officeart/2005/8/layout/chevron1"/>
    <dgm:cxn modelId="{ADBEC9B9-0403-47FB-852A-0E683ED7B5A8}" type="presParOf" srcId="{09905688-3784-421E-B4E2-154C31F9F1DE}" destId="{6556A7B3-1F1B-4701-A440-5CF03A617805}"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E141A-682C-45B8-BF02-373A68B29E91}">
      <dsp:nvSpPr>
        <dsp:cNvPr id="0" name=""/>
        <dsp:cNvSpPr/>
      </dsp:nvSpPr>
      <dsp:spPr>
        <a:xfrm>
          <a:off x="4651"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Quyết định 1</a:t>
          </a:r>
        </a:p>
      </dsp:txBody>
      <dsp:txXfrm>
        <a:off x="378941" y="0"/>
        <a:ext cx="1959258" cy="748580"/>
      </dsp:txXfrm>
    </dsp:sp>
    <dsp:sp modelId="{552F3071-D101-4988-AEA9-7A3B43DFB6CA}">
      <dsp:nvSpPr>
        <dsp:cNvPr id="0" name=""/>
        <dsp:cNvSpPr/>
      </dsp:nvSpPr>
      <dsp:spPr>
        <a:xfrm>
          <a:off x="2441706"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err="1"/>
            <a:t>Quyết</a:t>
          </a:r>
          <a:r>
            <a:rPr lang="en-US" sz="2000" b="1" kern="1200" dirty="0"/>
            <a:t> </a:t>
          </a:r>
          <a:r>
            <a:rPr lang="en-US" sz="2000" b="1" kern="1200" dirty="0" err="1"/>
            <a:t>định</a:t>
          </a:r>
          <a:r>
            <a:rPr lang="en-US" sz="2000" b="1" kern="1200" dirty="0"/>
            <a:t> 2</a:t>
          </a:r>
        </a:p>
      </dsp:txBody>
      <dsp:txXfrm>
        <a:off x="2815996" y="0"/>
        <a:ext cx="1959258" cy="748580"/>
      </dsp:txXfrm>
    </dsp:sp>
    <dsp:sp modelId="{024864BE-05CD-4306-8363-FD9913430D58}">
      <dsp:nvSpPr>
        <dsp:cNvPr id="0" name=""/>
        <dsp:cNvSpPr/>
      </dsp:nvSpPr>
      <dsp:spPr>
        <a:xfrm>
          <a:off x="4878761"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8" rIns="60008" bIns="60008" numCol="1" spcCol="1270" anchor="ctr" anchorCtr="0">
          <a:noAutofit/>
        </a:bodyPr>
        <a:lstStyle/>
        <a:p>
          <a:pPr marL="0" lvl="0" indent="0" algn="ctr" defTabSz="2000250">
            <a:lnSpc>
              <a:spcPct val="90000"/>
            </a:lnSpc>
            <a:spcBef>
              <a:spcPct val="0"/>
            </a:spcBef>
            <a:spcAft>
              <a:spcPct val="35000"/>
            </a:spcAft>
            <a:buNone/>
          </a:pPr>
          <a:r>
            <a:rPr lang="en-US" sz="4500" kern="1200" dirty="0"/>
            <a:t>…</a:t>
          </a:r>
        </a:p>
      </dsp:txBody>
      <dsp:txXfrm>
        <a:off x="5253051" y="0"/>
        <a:ext cx="1959258" cy="748580"/>
      </dsp:txXfrm>
    </dsp:sp>
    <dsp:sp modelId="{6556A7B3-1F1B-4701-A440-5CF03A617805}">
      <dsp:nvSpPr>
        <dsp:cNvPr id="0" name=""/>
        <dsp:cNvSpPr/>
      </dsp:nvSpPr>
      <dsp:spPr>
        <a:xfrm>
          <a:off x="7315815"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Quyết định n</a:t>
          </a:r>
        </a:p>
      </dsp:txBody>
      <dsp:txXfrm>
        <a:off x="7690105" y="0"/>
        <a:ext cx="1959258" cy="7485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4/11/2024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4/11/2024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11</a:t>
            </a:fld>
            <a:endParaRPr lang="en-US"/>
          </a:p>
        </p:txBody>
      </p:sp>
    </p:spTree>
    <p:extLst>
      <p:ext uri="{BB962C8B-B14F-4D97-AF65-F5344CB8AC3E}">
        <p14:creationId xmlns:p14="http://schemas.microsoft.com/office/powerpoint/2010/main" val="120465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12</a:t>
            </a:fld>
            <a:endParaRPr lang="en-US"/>
          </a:p>
        </p:txBody>
      </p:sp>
    </p:spTree>
    <p:extLst>
      <p:ext uri="{BB962C8B-B14F-4D97-AF65-F5344CB8AC3E}">
        <p14:creationId xmlns:p14="http://schemas.microsoft.com/office/powerpoint/2010/main" val="204776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14</a:t>
            </a:fld>
            <a:endParaRPr lang="en-US"/>
          </a:p>
        </p:txBody>
      </p:sp>
    </p:spTree>
    <p:extLst>
      <p:ext uri="{BB962C8B-B14F-4D97-AF65-F5344CB8AC3E}">
        <p14:creationId xmlns:p14="http://schemas.microsoft.com/office/powerpoint/2010/main" val="287534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15</a:t>
            </a:fld>
            <a:endParaRPr lang="en-US"/>
          </a:p>
        </p:txBody>
      </p:sp>
    </p:spTree>
    <p:extLst>
      <p:ext uri="{BB962C8B-B14F-4D97-AF65-F5344CB8AC3E}">
        <p14:creationId xmlns:p14="http://schemas.microsoft.com/office/powerpoint/2010/main" val="190428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16</a:t>
            </a:fld>
            <a:endParaRPr lang="en-US"/>
          </a:p>
        </p:txBody>
      </p:sp>
    </p:spTree>
    <p:extLst>
      <p:ext uri="{BB962C8B-B14F-4D97-AF65-F5344CB8AC3E}">
        <p14:creationId xmlns:p14="http://schemas.microsoft.com/office/powerpoint/2010/main" val="382853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17</a:t>
            </a:fld>
            <a:endParaRPr lang="en-US"/>
          </a:p>
        </p:txBody>
      </p:sp>
    </p:spTree>
    <p:extLst>
      <p:ext uri="{BB962C8B-B14F-4D97-AF65-F5344CB8AC3E}">
        <p14:creationId xmlns:p14="http://schemas.microsoft.com/office/powerpoint/2010/main" val="303984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4/11/2024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4/11/2024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4/11/2024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C596E6-2CA1-78E4-9FBC-9E6B2FAF1CA1}"/>
              </a:ext>
            </a:extLst>
          </p:cNvPr>
          <p:cNvSpPr>
            <a:spLocks noGrp="1"/>
          </p:cNvSpPr>
          <p:nvPr>
            <p:ph type="title"/>
          </p:nvPr>
        </p:nvSpPr>
        <p:spPr>
          <a:xfrm>
            <a:off x="2464" y="0"/>
            <a:ext cx="11704320" cy="731520"/>
          </a:xfrm>
          <a:noFill/>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4" name="Slide Number Placeholder 5">
            <a:extLst>
              <a:ext uri="{FF2B5EF4-FFF2-40B4-BE49-F238E27FC236}">
                <a16:creationId xmlns:a16="http://schemas.microsoft.com/office/drawing/2014/main" id="{1039CCD8-42F4-114B-0B60-9D0D79EDB413}"/>
              </a:ext>
            </a:extLst>
          </p:cNvPr>
          <p:cNvSpPr>
            <a:spLocks noGrp="1"/>
          </p:cNvSpPr>
          <p:nvPr>
            <p:ph type="sldNum" sz="quarter" idx="12"/>
          </p:nvPr>
        </p:nvSpPr>
        <p:spPr>
          <a:xfrm>
            <a:off x="11667838" y="6382363"/>
            <a:ext cx="457200" cy="365760"/>
          </a:xfrm>
        </p:spPr>
        <p:txBody>
          <a:bodyPr/>
          <a:lstStyle>
            <a:lvl1pPr algn="ctr">
              <a:defRPr>
                <a:solidFill>
                  <a:schemeClr val="tx1"/>
                </a:solidFill>
              </a:defRPr>
            </a:lvl1pPr>
          </a:lstStyle>
          <a:p>
            <a:fld id="{3E01C114-297A-4F32-A538-0D53D9430E0D}" type="slidenum">
              <a:rPr lang="en-US" smtClean="0"/>
              <a:pPr/>
              <a:t>‹#›</a:t>
            </a:fld>
            <a:endParaRPr lang="en-US"/>
          </a:p>
        </p:txBody>
      </p:sp>
      <p:sp>
        <p:nvSpPr>
          <p:cNvPr id="2" name="Text Placeholder 4">
            <a:extLst>
              <a:ext uri="{FF2B5EF4-FFF2-40B4-BE49-F238E27FC236}">
                <a16:creationId xmlns:a16="http://schemas.microsoft.com/office/drawing/2014/main" id="{33F3FCF7-5403-A3D5-D883-857D60B01B33}"/>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sz="2800">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420370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4/11/2024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4/11/2024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4/11/2024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4/11/2024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4/11/2024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4/11/2024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4/11/2024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4/11/2024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0.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160.png"/><Relationship Id="rId5" Type="http://schemas.openxmlformats.org/officeDocument/2006/relationships/image" Target="../media/image1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hemeOverride" Target="../theme/themeOverride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4.xml"/><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hemeOverride" Target="../theme/themeOverride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5.xml"/><Relationship Id="rId7"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themeOverride" Target="../theme/themeOverride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hemeOverride" Target="../theme/themeOverride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1B7E-6414-DADF-9B21-BD0621C82AD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EC1F7E94-FC89-AB6B-5EEC-D5B9C98FDC6D}"/>
              </a:ext>
            </a:extLst>
          </p:cNvPr>
          <p:cNvSpPr>
            <a:spLocks noGrp="1"/>
          </p:cNvSpPr>
          <p:nvPr>
            <p:ph type="title"/>
          </p:nvPr>
        </p:nvSpPr>
        <p:spPr/>
        <p:txBody>
          <a:bodyPr/>
          <a:lstStyle/>
          <a:p>
            <a:r>
              <a:rPr lang="en-US"/>
              <a:t>Ví dụ: Người giao hàng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72C4332-592C-7A05-9A48-A0B0F3608FB5}"/>
                  </a:ext>
                </a:extLst>
              </p:cNvPr>
              <p:cNvSpPr>
                <a:spLocks noGrp="1"/>
              </p:cNvSpPr>
              <p:nvPr>
                <p:ph sz="quarter" idx="13"/>
              </p:nvPr>
            </p:nvSpPr>
            <p:spPr>
              <a:xfrm>
                <a:off x="338736" y="1058844"/>
                <a:ext cx="7433664" cy="4909124"/>
              </a:xfrm>
            </p:spPr>
            <p:txBody>
              <a:bodyPr/>
              <a:lstStyle/>
              <a:p>
                <a:pPr algn="just">
                  <a:lnSpc>
                    <a:spcPct val="130000"/>
                  </a:lnSpc>
                  <a:spcAft>
                    <a:spcPts val="1200"/>
                  </a:spcAft>
                  <a:buFont typeface="Arial" panose="020B0604020202020204" pitchFamily="34" charset="0"/>
                  <a:buChar char="•"/>
                </a:pPr>
                <a:r>
                  <a:rPr lang="en-GB" sz="2200" b="1" dirty="0">
                    <a:latin typeface="Arial" panose="020B0604020202020204" pitchFamily="34" charset="0"/>
                    <a:cs typeface="Arial" panose="020B0604020202020204" pitchFamily="34" charset="0"/>
                  </a:rPr>
                  <a:t>Thiết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a:p>
                <a:endParaRPr lang="en-US"/>
              </a:p>
            </p:txBody>
          </p:sp>
        </mc:Choice>
        <mc:Fallback xmlns="">
          <p:sp>
            <p:nvSpPr>
              <p:cNvPr id="4" name="Content Placeholder 3">
                <a:extLst>
                  <a:ext uri="{FF2B5EF4-FFF2-40B4-BE49-F238E27FC236}">
                    <a16:creationId xmlns:a16="http://schemas.microsoft.com/office/drawing/2014/main" id="{372C4332-592C-7A05-9A48-A0B0F3608FB5}"/>
                  </a:ext>
                </a:extLst>
              </p:cNvPr>
              <p:cNvSpPr>
                <a:spLocks noGrp="1" noRot="1" noChangeAspect="1" noMove="1" noResize="1" noEditPoints="1" noAdjustHandles="1" noChangeArrowheads="1" noChangeShapeType="1" noTextEdit="1"/>
              </p:cNvSpPr>
              <p:nvPr>
                <p:ph sz="quarter" idx="13"/>
              </p:nvPr>
            </p:nvSpPr>
            <p:spPr>
              <a:xfrm>
                <a:off x="338736" y="1058844"/>
                <a:ext cx="7433664" cy="4909124"/>
              </a:xfrm>
              <a:blipFill>
                <a:blip r:embed="rId2"/>
                <a:stretch>
                  <a:fillRect l="-984" r="-1066"/>
                </a:stretch>
              </a:blipFill>
            </p:spPr>
            <p:txBody>
              <a:bodyPr/>
              <a:lstStyle/>
              <a:p>
                <a:r>
                  <a:rPr lang="en-US">
                    <a:noFill/>
                  </a:rPr>
                  <a:t> </a:t>
                </a:r>
              </a:p>
            </p:txBody>
          </p:sp>
        </mc:Fallback>
      </mc:AlternateContent>
      <p:pic>
        <p:nvPicPr>
          <p:cNvPr id="5" name="Picture 4" descr="A diagram of a triangle with green circles and lines&#10;&#10;Description automatically generated">
            <a:extLst>
              <a:ext uri="{FF2B5EF4-FFF2-40B4-BE49-F238E27FC236}">
                <a16:creationId xmlns:a16="http://schemas.microsoft.com/office/drawing/2014/main" id="{9876C044-5CD1-AA87-0716-15CBC4DD79DC}"/>
              </a:ext>
            </a:extLst>
          </p:cNvPr>
          <p:cNvPicPr>
            <a:picLocks noChangeAspect="1"/>
          </p:cNvPicPr>
          <p:nvPr/>
        </p:nvPicPr>
        <p:blipFill rotWithShape="1">
          <a:blip r:embed="rId3">
            <a:extLst>
              <a:ext uri="{28A0092B-C50C-407E-A947-70E740481C1C}">
                <a14:useLocalDpi xmlns:a14="http://schemas.microsoft.com/office/drawing/2010/main" val="0"/>
              </a:ext>
            </a:extLst>
          </a:blip>
          <a:srcRect l="3382" t="2151" r="3502" b="3882"/>
          <a:stretch/>
        </p:blipFill>
        <p:spPr>
          <a:xfrm>
            <a:off x="8415745" y="1663021"/>
            <a:ext cx="3594913" cy="3715474"/>
          </a:xfrm>
          <a:prstGeom prst="rect">
            <a:avLst/>
          </a:prstGeom>
        </p:spPr>
      </p:pic>
    </p:spTree>
    <p:extLst>
      <p:ext uri="{BB962C8B-B14F-4D97-AF65-F5344CB8AC3E}">
        <p14:creationId xmlns:p14="http://schemas.microsoft.com/office/powerpoint/2010/main" val="37017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4458AB6B-2A74-CEE6-9E84-43A071844E0A}"/>
              </a:ext>
            </a:extLst>
          </p:cNvPr>
          <p:cNvSpPr>
            <a:spLocks noGrp="1"/>
          </p:cNvSpPr>
          <p:nvPr>
            <p:ph type="sldNum" sz="quarter" idx="12"/>
          </p:nvPr>
        </p:nvSpPr>
        <p:spPr/>
        <p:txBody>
          <a:bodyPr/>
          <a:lstStyle/>
          <a:p>
            <a:pPr algn="ctr"/>
            <a:fld id="{28EBF41B-E76F-4E29-9B4C-26023309D029}" type="slidenum">
              <a:rPr lang="vi-VN" smtClean="0"/>
              <a:pPr algn="ctr"/>
              <a:t>11</a:t>
            </a:fld>
            <a:endParaRPr lang="vi-V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F6E99B-7487-2117-6C42-7287DD0B0FDE}"/>
                  </a:ext>
                </a:extLst>
              </p:cNvPr>
              <p:cNvSpPr>
                <a:spLocks noGrp="1"/>
              </p:cNvSpPr>
              <p:nvPr>
                <p:ph type="body" sz="quarter" idx="16"/>
              </p:nvPr>
            </p:nvSpPr>
            <p:spPr>
              <a:xfrm>
                <a:off x="4568142" y="1850341"/>
                <a:ext cx="7268257" cy="4885739"/>
              </a:xfrm>
            </p:spPr>
            <p:txBody>
              <a:body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p:txBody>
          </p:sp>
        </mc:Choice>
        <mc:Fallback xmlns="">
          <p:sp>
            <p:nvSpPr>
              <p:cNvPr id="3" name="Text Placeholder 2">
                <a:extLst>
                  <a:ext uri="{FF2B5EF4-FFF2-40B4-BE49-F238E27FC236}">
                    <a16:creationId xmlns:a16="http://schemas.microsoft.com/office/drawing/2014/main" id="{96F6E99B-7487-2117-6C42-7287DD0B0FDE}"/>
                  </a:ext>
                </a:extLst>
              </p:cNvPr>
              <p:cNvSpPr>
                <a:spLocks noGrp="1" noRot="1" noChangeAspect="1" noMove="1" noResize="1" noEditPoints="1" noAdjustHandles="1" noChangeArrowheads="1" noChangeShapeType="1" noTextEdit="1"/>
              </p:cNvSpPr>
              <p:nvPr>
                <p:ph type="body" sz="quarter" idx="16"/>
              </p:nvPr>
            </p:nvSpPr>
            <p:spPr>
              <a:xfrm>
                <a:off x="4568142" y="1850341"/>
                <a:ext cx="7268257" cy="4885739"/>
              </a:xfrm>
              <a:blipFill>
                <a:blip r:embed="rId5"/>
                <a:stretch>
                  <a:fillRect l="-922" r="-1006"/>
                </a:stretch>
              </a:blipFill>
            </p:spPr>
            <p:txBody>
              <a:bodyPr/>
              <a:lstStyle/>
              <a:p>
                <a:r>
                  <a:rPr lang="en-US">
                    <a:noFill/>
                  </a:rPr>
                  <a:t> </a:t>
                </a:r>
              </a:p>
            </p:txBody>
          </p:sp>
        </mc:Fallback>
      </mc:AlternateContent>
      <p:sp>
        <p:nvSpPr>
          <p:cNvPr id="14" name="Text Placeholder 2">
            <a:extLst>
              <a:ext uri="{FF2B5EF4-FFF2-40B4-BE49-F238E27FC236}">
                <a16:creationId xmlns:a16="http://schemas.microsoft.com/office/drawing/2014/main" id="{F1979C22-D19B-5920-3703-3A1FEC845CC7}"/>
              </a:ext>
            </a:extLst>
          </p:cNvPr>
          <p:cNvSpPr txBox="1">
            <a:spLocks/>
          </p:cNvSpPr>
          <p:nvPr/>
        </p:nvSpPr>
        <p:spPr>
          <a:xfrm>
            <a:off x="464344" y="1400766"/>
            <a:ext cx="7612856" cy="476969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0"/>
              </a:spcBef>
              <a:spcAft>
                <a:spcPts val="0"/>
              </a:spcAft>
            </a:pPr>
            <a:r>
              <a:rPr lang="en-US" sz="2200" b="1" dirty="0" err="1">
                <a:solidFill>
                  <a:schemeClr val="tx1"/>
                </a:solidFill>
                <a:cs typeface="Arial" panose="020B0604020202020204" pitchFamily="34" charset="0"/>
              </a:rPr>
              <a:t>Bài</a:t>
            </a:r>
            <a:r>
              <a:rPr lang="en-US" sz="2200" b="1" dirty="0">
                <a:solidFill>
                  <a:schemeClr val="tx1"/>
                </a:solidFill>
                <a:cs typeface="Arial" panose="020B0604020202020204" pitchFamily="34" charset="0"/>
              </a:rPr>
              <a:t>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Thiết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kế</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thuật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tham</a:t>
            </a:r>
            <a:r>
              <a:rPr lang="en-US" sz="2200" dirty="0">
                <a:solidFill>
                  <a:schemeClr val="tx1"/>
                </a:solidFill>
                <a:cs typeface="Arial" panose="020B0604020202020204" pitchFamily="34" charset="0"/>
              </a:rPr>
              <a:t> lam </a:t>
            </a:r>
            <a:r>
              <a:rPr lang="en-US" sz="2200" dirty="0" err="1">
                <a:solidFill>
                  <a:schemeClr val="tx1"/>
                </a:solidFill>
                <a:cs typeface="Arial" panose="020B0604020202020204" pitchFamily="34" charset="0"/>
              </a:rPr>
              <a:t>cho</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bài</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TSP</a:t>
            </a:r>
          </a:p>
        </p:txBody>
      </p:sp>
      <p:sp>
        <p:nvSpPr>
          <p:cNvPr id="27" name="Speech Bubble: Rectangle 26">
            <a:extLst>
              <a:ext uri="{FF2B5EF4-FFF2-40B4-BE49-F238E27FC236}">
                <a16:creationId xmlns:a16="http://schemas.microsoft.com/office/drawing/2014/main" id="{CB376E1A-2F5B-3ABD-A086-0B3C1A50FDE2}"/>
              </a:ext>
            </a:extLst>
          </p:cNvPr>
          <p:cNvSpPr/>
          <p:nvPr/>
        </p:nvSpPr>
        <p:spPr>
          <a:xfrm>
            <a:off x="467359" y="2079516"/>
            <a:ext cx="3876816" cy="512302"/>
          </a:xfrm>
          <a:prstGeom prst="wedgeRectCallout">
            <a:avLst>
              <a:gd name="adj1" fmla="val 59867"/>
              <a:gd name="adj2" fmla="val 5154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con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8" name="Speech Bubble: Rectangle 27">
            <a:extLst>
              <a:ext uri="{FF2B5EF4-FFF2-40B4-BE49-F238E27FC236}">
                <a16:creationId xmlns:a16="http://schemas.microsoft.com/office/drawing/2014/main" id="{DDDF66A6-4CF9-69E8-74AB-AC254A0615E8}"/>
              </a:ext>
            </a:extLst>
          </p:cNvPr>
          <p:cNvSpPr/>
          <p:nvPr/>
        </p:nvSpPr>
        <p:spPr>
          <a:xfrm>
            <a:off x="467359" y="2719967"/>
            <a:ext cx="3876816" cy="512302"/>
          </a:xfrm>
          <a:prstGeom prst="wedgeRectCallout">
            <a:avLst>
              <a:gd name="adj1" fmla="val 59377"/>
              <a:gd name="adj2" fmla="val 4148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9" name="Speech Bubble: Rectangle 28">
            <a:extLst>
              <a:ext uri="{FF2B5EF4-FFF2-40B4-BE49-F238E27FC236}">
                <a16:creationId xmlns:a16="http://schemas.microsoft.com/office/drawing/2014/main" id="{2DB03858-8294-B142-0510-3D4F25112548}"/>
              </a:ext>
            </a:extLst>
          </p:cNvPr>
          <p:cNvSpPr/>
          <p:nvPr/>
        </p:nvSpPr>
        <p:spPr>
          <a:xfrm>
            <a:off x="467359" y="3400061"/>
            <a:ext cx="3876816" cy="512302"/>
          </a:xfrm>
          <a:prstGeom prst="wedgeRectCallout">
            <a:avLst>
              <a:gd name="adj1" fmla="val 58453"/>
              <a:gd name="adj2" fmla="val 47627"/>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Cạnh có trọng số nhỏ nhất</a:t>
            </a:r>
          </a:p>
        </p:txBody>
      </p:sp>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986FE63A-0D80-DAA6-5311-71603F99B1F3}"/>
                  </a:ext>
                </a:extLst>
              </p:cNvPr>
              <p:cNvSpPr/>
              <p:nvPr/>
            </p:nvSpPr>
            <p:spPr>
              <a:xfrm>
                <a:off x="459155" y="4106165"/>
                <a:ext cx="3876815" cy="787524"/>
              </a:xfrm>
              <a:prstGeom prst="wedgeRectCallout">
                <a:avLst>
                  <a:gd name="adj1" fmla="val 58431"/>
                  <a:gd name="adj2" fmla="val 1556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chemeClr val="accent4"/>
                        </a:solidFill>
                        <a:latin typeface="Cambria Math" panose="02040503050406030204" pitchFamily="18" charset="0"/>
                      </a:rPr>
                      <m:t>𝑆</m:t>
                    </m:r>
                  </m:oMath>
                </a14:m>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mỗi</a:t>
                </a:r>
                <a:r>
                  <a:rPr lang="en-US" dirty="0"/>
                  <a:t> </a:t>
                </a:r>
                <a:r>
                  <a:rPr lang="en-US" dirty="0" err="1"/>
                  <a:t>đỉnh</a:t>
                </a:r>
                <a:r>
                  <a:rPr lang="en-US" dirty="0"/>
                  <a:t> </a:t>
                </a:r>
                <a:r>
                  <a:rPr lang="en-US" dirty="0" err="1"/>
                  <a:t>xuất</a:t>
                </a:r>
                <a:r>
                  <a:rPr lang="en-US" dirty="0"/>
                  <a:t> </a:t>
                </a:r>
                <a:r>
                  <a:rPr lang="en-US" dirty="0" err="1"/>
                  <a:t>hiện</a:t>
                </a:r>
                <a:r>
                  <a:rPr lang="en-US" dirty="0"/>
                  <a:t> </a:t>
                </a:r>
                <a:r>
                  <a:rPr lang="en-US" dirty="0" err="1"/>
                  <a:t>đúng</a:t>
                </a:r>
                <a:r>
                  <a:rPr lang="en-US" dirty="0"/>
                  <a:t> 1 </a:t>
                </a:r>
                <a:r>
                  <a:rPr lang="en-US" dirty="0" err="1"/>
                  <a:t>lần</a:t>
                </a:r>
                <a:endParaRPr lang="en-US" dirty="0"/>
              </a:p>
            </p:txBody>
          </p:sp>
        </mc:Choice>
        <mc:Fallback xmlns="">
          <p:sp>
            <p:nvSpPr>
              <p:cNvPr id="30" name="Speech Bubble: Rectangle 29">
                <a:extLst>
                  <a:ext uri="{FF2B5EF4-FFF2-40B4-BE49-F238E27FC236}">
                    <a16:creationId xmlns:a16="http://schemas.microsoft.com/office/drawing/2014/main" id="{986FE63A-0D80-DAA6-5311-71603F99B1F3}"/>
                  </a:ext>
                </a:extLst>
              </p:cNvPr>
              <p:cNvSpPr>
                <a:spLocks noRot="1" noChangeAspect="1" noMove="1" noResize="1" noEditPoints="1" noAdjustHandles="1" noChangeArrowheads="1" noChangeShapeType="1" noTextEdit="1"/>
              </p:cNvSpPr>
              <p:nvPr/>
            </p:nvSpPr>
            <p:spPr>
              <a:xfrm>
                <a:off x="459155" y="4106165"/>
                <a:ext cx="3876815" cy="787524"/>
              </a:xfrm>
              <a:prstGeom prst="wedgeRectCallout">
                <a:avLst>
                  <a:gd name="adj1" fmla="val 58431"/>
                  <a:gd name="adj2" fmla="val 15563"/>
                </a:avLst>
              </a:prstGeom>
              <a:blipFill>
                <a:blip r:embed="rId6"/>
                <a:stretch>
                  <a:fillRect l="-286" b="-1504"/>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Speech Bubble: Rectangle 30">
                <a:extLst>
                  <a:ext uri="{FF2B5EF4-FFF2-40B4-BE49-F238E27FC236}">
                    <a16:creationId xmlns:a16="http://schemas.microsoft.com/office/drawing/2014/main" id="{2F712238-D54F-E7F4-4577-9DA899E5CEBE}"/>
                  </a:ext>
                </a:extLst>
              </p:cNvPr>
              <p:cNvSpPr/>
              <p:nvPr/>
            </p:nvSpPr>
            <p:spPr>
              <a:xfrm>
                <a:off x="459155" y="5205482"/>
                <a:ext cx="3876814" cy="964978"/>
              </a:xfrm>
              <a:prstGeom prst="wedgeRectCallout">
                <a:avLst>
                  <a:gd name="adj1" fmla="val 60024"/>
                  <a:gd name="adj2" fmla="val 654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khép</a:t>
                </a:r>
                <a:r>
                  <a:rPr lang="en-US" dirty="0"/>
                  <a:t> </a:t>
                </a:r>
                <a:r>
                  <a:rPr lang="en-US" dirty="0" err="1"/>
                  <a:t>kín</a:t>
                </a:r>
                <a:r>
                  <a:rPr lang="en-US" dirty="0"/>
                  <a:t>, </a:t>
                </a:r>
                <a:r>
                  <a:rPr lang="en-US" dirty="0" err="1"/>
                  <a:t>chứa</a:t>
                </a:r>
                <a:r>
                  <a:rPr lang="en-US" dirty="0"/>
                  <a:t> </a:t>
                </a:r>
                <a:r>
                  <a:rPr lang="en-US" dirty="0" err="1"/>
                  <a:t>mỗi</a:t>
                </a:r>
                <a:r>
                  <a:rPr lang="en-US" dirty="0"/>
                  <a:t> </a:t>
                </a:r>
                <a:r>
                  <a:rPr lang="en-US" dirty="0" err="1"/>
                  <a:t>đỉnh</a:t>
                </a:r>
                <a:r>
                  <a:rPr lang="en-US" dirty="0"/>
                  <a:t> </a:t>
                </a:r>
                <a:r>
                  <a:rPr lang="en-US" dirty="0" err="1"/>
                  <a:t>đúng</a:t>
                </a:r>
                <a:r>
                  <a:rPr lang="en-US" dirty="0"/>
                  <a:t> </a:t>
                </a:r>
                <a:r>
                  <a:rPr lang="en-US" dirty="0" err="1"/>
                  <a:t>một</a:t>
                </a:r>
                <a:r>
                  <a:rPr lang="en-US" dirty="0"/>
                  <a:t> </a:t>
                </a:r>
                <a:r>
                  <a:rPr lang="en-US" dirty="0" err="1"/>
                  <a:t>lần</a:t>
                </a:r>
                <a:endParaRPr lang="en-US" dirty="0"/>
              </a:p>
            </p:txBody>
          </p:sp>
        </mc:Choice>
        <mc:Fallback xmlns="">
          <p:sp>
            <p:nvSpPr>
              <p:cNvPr id="31" name="Speech Bubble: Rectangle 30">
                <a:extLst>
                  <a:ext uri="{FF2B5EF4-FFF2-40B4-BE49-F238E27FC236}">
                    <a16:creationId xmlns:a16="http://schemas.microsoft.com/office/drawing/2014/main" id="{2F712238-D54F-E7F4-4577-9DA899E5CEBE}"/>
                  </a:ext>
                </a:extLst>
              </p:cNvPr>
              <p:cNvSpPr>
                <a:spLocks noRot="1" noChangeAspect="1" noMove="1" noResize="1" noEditPoints="1" noAdjustHandles="1" noChangeArrowheads="1" noChangeShapeType="1" noTextEdit="1"/>
              </p:cNvSpPr>
              <p:nvPr/>
            </p:nvSpPr>
            <p:spPr>
              <a:xfrm>
                <a:off x="459155" y="5205482"/>
                <a:ext cx="3876814" cy="964978"/>
              </a:xfrm>
              <a:prstGeom prst="wedgeRectCallout">
                <a:avLst>
                  <a:gd name="adj1" fmla="val 60024"/>
                  <a:gd name="adj2" fmla="val 6541"/>
                </a:avLst>
              </a:prstGeom>
              <a:blipFill>
                <a:blip r:embed="rId7"/>
                <a:stretch>
                  <a:fillRect b="-6173"/>
                </a:stretch>
              </a:blipFill>
              <a:ln w="25400">
                <a:solidFill>
                  <a:schemeClr val="tx1"/>
                </a:solidFill>
                <a:tailEnd type="none" w="lg" len="lg"/>
              </a:ln>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B7D6D1F2-150A-34DC-EC51-752F6F39B66C}"/>
              </a:ext>
            </a:extLst>
          </p:cNvPr>
          <p:cNvSpPr txBox="1">
            <a:spLocks/>
          </p:cNvSpPr>
          <p:nvPr/>
        </p:nvSpPr>
        <p:spPr>
          <a:xfrm>
            <a:off x="12306068" y="1902363"/>
            <a:ext cx="7268257" cy="68945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Biểu</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diễn</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thuật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toán</a:t>
            </a:r>
            <a:r>
              <a:rPr lang="en-GB" sz="2200" b="1" dirty="0">
                <a:latin typeface="Arial" panose="020B0604020202020204" pitchFamily="34" charset="0"/>
                <a:cs typeface="Arial" panose="020B0604020202020204" pitchFamily="34" charset="0"/>
              </a:rPr>
              <a:t>:</a:t>
            </a:r>
          </a:p>
        </p:txBody>
      </p:sp>
      <p:sp>
        <p:nvSpPr>
          <p:cNvPr id="9" name="Content Placeholder 2">
            <a:extLst>
              <a:ext uri="{FF2B5EF4-FFF2-40B4-BE49-F238E27FC236}">
                <a16:creationId xmlns:a16="http://schemas.microsoft.com/office/drawing/2014/main" id="{8CF17A20-1014-FDD7-BAFE-7815DFFE34AB}"/>
              </a:ext>
            </a:extLst>
          </p:cNvPr>
          <p:cNvSpPr txBox="1">
            <a:spLocks/>
          </p:cNvSpPr>
          <p:nvPr/>
        </p:nvSpPr>
        <p:spPr>
          <a:xfrm>
            <a:off x="12569212" y="2377054"/>
            <a:ext cx="4914704" cy="4359026"/>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900" b="1" dirty="0">
                <a:latin typeface="Consolas" pitchFamily="49" charset="0"/>
                <a:cs typeface="Consolas" pitchFamily="49" charset="0"/>
              </a:rPr>
              <a:t>Greedy()</a:t>
            </a:r>
            <a:r>
              <a:rPr lang="vi-VN" sz="1900" b="1" dirty="0">
                <a:latin typeface="Consolas" pitchFamily="49" charset="0"/>
                <a:cs typeface="Consolas" pitchFamily="49" charset="0"/>
              </a:rPr>
              <a:t> {</a:t>
            </a:r>
            <a:endParaRPr lang="en-GB" sz="1900" b="1" dirty="0">
              <a:latin typeface="Consolas" pitchFamily="49" charset="0"/>
              <a:cs typeface="Consolas" pitchFamily="49" charset="0"/>
            </a:endParaRPr>
          </a:p>
          <a:p>
            <a:pPr marL="0" indent="0">
              <a:buNone/>
            </a:pPr>
            <a:r>
              <a:rPr lang="en-GB" sz="1900" b="1" dirty="0">
                <a:latin typeface="Consolas" pitchFamily="49" charset="0"/>
                <a:cs typeface="Consolas" pitchFamily="49" charset="0"/>
              </a:rPr>
              <a:t>  S </a:t>
            </a:r>
            <a:r>
              <a:rPr lang="en-GB" sz="1900" b="1">
                <a:latin typeface="Consolas" pitchFamily="49" charset="0"/>
                <a:cs typeface="Consolas" pitchFamily="49" charset="0"/>
              </a:rPr>
              <a:t>= </a:t>
            </a:r>
            <a:r>
              <a:rPr lang="en-GB" sz="2000" b="1">
                <a:latin typeface="Consolas" pitchFamily="49" charset="0"/>
                <a:cs typeface="Consolas" pitchFamily="49" charset="0"/>
                <a:sym typeface="Symbol"/>
              </a:rPr>
              <a:t></a:t>
            </a:r>
            <a:r>
              <a:rPr lang="en-GB" sz="1900" b="1">
                <a:latin typeface="Consolas" pitchFamily="49" charset="0"/>
                <a:cs typeface="Consolas" pitchFamily="49" charset="0"/>
              </a:rPr>
              <a:t>;</a:t>
            </a:r>
            <a:endParaRPr lang="en-GB" sz="1900" b="1" dirty="0">
              <a:latin typeface="Consolas" pitchFamily="49" charset="0"/>
              <a:cs typeface="Consolas" pitchFamily="49" charset="0"/>
            </a:endParaRPr>
          </a:p>
          <a:p>
            <a:pPr marL="509588" indent="-509588">
              <a:buNone/>
            </a:pPr>
            <a:r>
              <a:rPr lang="en-GB" sz="1900" b="1" dirty="0">
                <a:latin typeface="Consolas" pitchFamily="49" charset="0"/>
                <a:cs typeface="Consolas" pitchFamily="49" charset="0"/>
              </a:rPr>
              <a:t>  while C </a:t>
            </a:r>
            <a:r>
              <a:rPr lang="en-GB" sz="1900" b="1" dirty="0">
                <a:latin typeface="Consolas" pitchFamily="49" charset="0"/>
                <a:cs typeface="Consolas" pitchFamily="49" charset="0"/>
                <a:sym typeface="Symbol"/>
              </a:rPr>
              <a:t>  and not    solution(S)</a:t>
            </a:r>
            <a:r>
              <a:rPr lang="vi-VN" sz="1900" b="1" dirty="0">
                <a:latin typeface="Consolas" pitchFamily="49" charset="0"/>
                <a:cs typeface="Consolas" pitchFamily="49" charset="0"/>
                <a:sym typeface="Symbol"/>
              </a:rPr>
              <a:t>{</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x = select(C);</a:t>
            </a:r>
          </a:p>
          <a:p>
            <a:pPr marL="0" indent="0">
              <a:buNone/>
            </a:pPr>
            <a:r>
              <a:rPr lang="en-GB" sz="1900" b="1" dirty="0">
                <a:latin typeface="Consolas" pitchFamily="49" charset="0"/>
                <a:cs typeface="Consolas" pitchFamily="49" charset="0"/>
                <a:sym typeface="Symbol"/>
              </a:rPr>
              <a:t>    C = C \ {x};</a:t>
            </a:r>
          </a:p>
          <a:p>
            <a:pPr marL="0" indent="0">
              <a:buNone/>
            </a:pPr>
            <a:r>
              <a:rPr lang="en-GB" sz="1900" b="1" dirty="0">
                <a:latin typeface="Consolas" pitchFamily="49" charset="0"/>
                <a:cs typeface="Consolas" pitchFamily="49" charset="0"/>
                <a:sym typeface="Symbol"/>
              </a:rPr>
              <a:t>    if feasible(S  {x})</a:t>
            </a:r>
            <a:r>
              <a:rPr lang="vi-VN" sz="1900" b="1" dirty="0">
                <a:latin typeface="Consolas" pitchFamily="49" charset="0"/>
                <a:cs typeface="Consolas" pitchFamily="49" charset="0"/>
                <a:sym typeface="Symbol"/>
              </a:rPr>
              <a:t> {</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S = S  {x}; </a:t>
            </a:r>
          </a:p>
          <a:p>
            <a:pPr marL="0" indent="0">
              <a:buNone/>
            </a:pPr>
            <a:r>
              <a:rPr lang="en-GB" sz="1900" b="1" dirty="0">
                <a:latin typeface="Consolas" pitchFamily="49" charset="0"/>
                <a:cs typeface="Consolas" pitchFamily="49" charset="0"/>
                <a:sym typeface="Symbol"/>
              </a:rPr>
              <a:t>    }</a:t>
            </a:r>
          </a:p>
          <a:p>
            <a:pPr marL="0" indent="0">
              <a:buNone/>
            </a:pPr>
            <a:r>
              <a:rPr lang="en-GB" sz="1900" b="1" dirty="0">
                <a:latin typeface="Consolas" pitchFamily="49" charset="0"/>
                <a:cs typeface="Consolas" pitchFamily="49" charset="0"/>
              </a:rPr>
              <a:t>  } </a:t>
            </a:r>
          </a:p>
          <a:p>
            <a:pPr marL="0" indent="0">
              <a:buNone/>
            </a:pPr>
            <a:r>
              <a:rPr lang="en-GB" sz="1900" b="1" dirty="0">
                <a:latin typeface="Consolas" pitchFamily="49" charset="0"/>
                <a:cs typeface="Consolas" pitchFamily="49" charset="0"/>
              </a:rPr>
              <a:t>  return S;</a:t>
            </a:r>
          </a:p>
          <a:p>
            <a:pPr marL="0" indent="0">
              <a:buNone/>
            </a:pPr>
            <a:r>
              <a:rPr lang="en-GB" sz="1900" b="1" dirty="0">
                <a:latin typeface="Consolas" pitchFamily="49" charset="0"/>
                <a:cs typeface="Consolas" pitchFamily="49" charset="0"/>
              </a:rPr>
              <a:t>}</a:t>
            </a:r>
          </a:p>
        </p:txBody>
      </p:sp>
      <p:sp>
        <p:nvSpPr>
          <p:cNvPr id="10" name="Title 2">
            <a:extLst>
              <a:ext uri="{FF2B5EF4-FFF2-40B4-BE49-F238E27FC236}">
                <a16:creationId xmlns:a16="http://schemas.microsoft.com/office/drawing/2014/main" id="{E3E3EE62-55C1-EA22-B287-8449D22A54B7}"/>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Người giao hàng</a:t>
            </a:r>
          </a:p>
        </p:txBody>
      </p:sp>
    </p:spTree>
    <p:extLst>
      <p:ext uri="{BB962C8B-B14F-4D97-AF65-F5344CB8AC3E}">
        <p14:creationId xmlns:p14="http://schemas.microsoft.com/office/powerpoint/2010/main" val="2248716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F6E99B-7487-2117-6C42-7287DD0B0FDE}"/>
                  </a:ext>
                </a:extLst>
              </p:cNvPr>
              <p:cNvSpPr>
                <a:spLocks noGrp="1"/>
              </p:cNvSpPr>
              <p:nvPr>
                <p:ph type="body" sz="quarter" idx="16"/>
              </p:nvPr>
            </p:nvSpPr>
            <p:spPr>
              <a:xfrm>
                <a:off x="-7288578" y="1323568"/>
                <a:ext cx="7268257" cy="4885739"/>
              </a:xfrm>
            </p:spPr>
            <p:txBody>
              <a:body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p:txBody>
          </p:sp>
        </mc:Choice>
        <mc:Fallback xmlns="">
          <p:sp>
            <p:nvSpPr>
              <p:cNvPr id="3" name="Text Placeholder 2">
                <a:extLst>
                  <a:ext uri="{FF2B5EF4-FFF2-40B4-BE49-F238E27FC236}">
                    <a16:creationId xmlns:a16="http://schemas.microsoft.com/office/drawing/2014/main" id="{96F6E99B-7487-2117-6C42-7287DD0B0FDE}"/>
                  </a:ext>
                </a:extLst>
              </p:cNvPr>
              <p:cNvSpPr>
                <a:spLocks noGrp="1" noRot="1" noChangeAspect="1" noMove="1" noResize="1" noEditPoints="1" noAdjustHandles="1" noChangeArrowheads="1" noChangeShapeType="1" noTextEdit="1"/>
              </p:cNvSpPr>
              <p:nvPr>
                <p:ph type="body" sz="quarter" idx="16"/>
              </p:nvPr>
            </p:nvSpPr>
            <p:spPr>
              <a:xfrm>
                <a:off x="-7288578" y="1323568"/>
                <a:ext cx="7268257" cy="4885739"/>
              </a:xfrm>
              <a:blipFill>
                <a:blip r:embed="rId5"/>
                <a:stretch>
                  <a:fillRect l="-922" r="-1006"/>
                </a:stretch>
              </a:blipFill>
            </p:spPr>
            <p:txBody>
              <a:bodyPr/>
              <a:lstStyle/>
              <a:p>
                <a:r>
                  <a:rPr lang="en-US">
                    <a:noFill/>
                  </a:rPr>
                  <a:t> </a:t>
                </a:r>
              </a:p>
            </p:txBody>
          </p:sp>
        </mc:Fallback>
      </mc:AlternateContent>
      <p:sp>
        <p:nvSpPr>
          <p:cNvPr id="14" name="Text Placeholder 2">
            <a:extLst>
              <a:ext uri="{FF2B5EF4-FFF2-40B4-BE49-F238E27FC236}">
                <a16:creationId xmlns:a16="http://schemas.microsoft.com/office/drawing/2014/main" id="{F1979C22-D19B-5920-3703-3A1FEC845CC7}"/>
              </a:ext>
            </a:extLst>
          </p:cNvPr>
          <p:cNvSpPr txBox="1">
            <a:spLocks/>
          </p:cNvSpPr>
          <p:nvPr/>
        </p:nvSpPr>
        <p:spPr>
          <a:xfrm>
            <a:off x="464344" y="873993"/>
            <a:ext cx="7612856" cy="476969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0"/>
              </a:spcBef>
              <a:spcAft>
                <a:spcPts val="0"/>
              </a:spcAft>
            </a:pPr>
            <a:r>
              <a:rPr lang="en-US" sz="2200" b="1" dirty="0" err="1">
                <a:solidFill>
                  <a:schemeClr val="tx1"/>
                </a:solidFill>
                <a:cs typeface="Arial" panose="020B0604020202020204" pitchFamily="34" charset="0"/>
              </a:rPr>
              <a:t>Bài</a:t>
            </a:r>
            <a:r>
              <a:rPr lang="en-US" sz="2200" b="1" dirty="0">
                <a:solidFill>
                  <a:schemeClr val="tx1"/>
                </a:solidFill>
                <a:cs typeface="Arial" panose="020B0604020202020204" pitchFamily="34" charset="0"/>
              </a:rPr>
              <a:t>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Thiết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kế</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thuật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tham</a:t>
            </a:r>
            <a:r>
              <a:rPr lang="en-US" sz="2200" dirty="0">
                <a:solidFill>
                  <a:schemeClr val="tx1"/>
                </a:solidFill>
                <a:cs typeface="Arial" panose="020B0604020202020204" pitchFamily="34" charset="0"/>
              </a:rPr>
              <a:t> lam </a:t>
            </a:r>
            <a:r>
              <a:rPr lang="en-US" sz="2200" dirty="0" err="1">
                <a:solidFill>
                  <a:schemeClr val="tx1"/>
                </a:solidFill>
                <a:cs typeface="Arial" panose="020B0604020202020204" pitchFamily="34" charset="0"/>
              </a:rPr>
              <a:t>cho</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bài</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TSP</a:t>
            </a:r>
          </a:p>
        </p:txBody>
      </p:sp>
      <p:sp>
        <p:nvSpPr>
          <p:cNvPr id="27" name="Speech Bubble: Rectangle 26">
            <a:extLst>
              <a:ext uri="{FF2B5EF4-FFF2-40B4-BE49-F238E27FC236}">
                <a16:creationId xmlns:a16="http://schemas.microsoft.com/office/drawing/2014/main" id="{CB376E1A-2F5B-3ABD-A086-0B3C1A50FDE2}"/>
              </a:ext>
            </a:extLst>
          </p:cNvPr>
          <p:cNvSpPr/>
          <p:nvPr/>
        </p:nvSpPr>
        <p:spPr>
          <a:xfrm>
            <a:off x="-11389361" y="1552743"/>
            <a:ext cx="3876816" cy="512302"/>
          </a:xfrm>
          <a:prstGeom prst="wedgeRectCallout">
            <a:avLst>
              <a:gd name="adj1" fmla="val 59867"/>
              <a:gd name="adj2" fmla="val 5154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con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8" name="Speech Bubble: Rectangle 27">
            <a:extLst>
              <a:ext uri="{FF2B5EF4-FFF2-40B4-BE49-F238E27FC236}">
                <a16:creationId xmlns:a16="http://schemas.microsoft.com/office/drawing/2014/main" id="{DDDF66A6-4CF9-69E8-74AB-AC254A0615E8}"/>
              </a:ext>
            </a:extLst>
          </p:cNvPr>
          <p:cNvSpPr/>
          <p:nvPr/>
        </p:nvSpPr>
        <p:spPr>
          <a:xfrm>
            <a:off x="-11389361" y="2193194"/>
            <a:ext cx="3876816" cy="512302"/>
          </a:xfrm>
          <a:prstGeom prst="wedgeRectCallout">
            <a:avLst>
              <a:gd name="adj1" fmla="val 59377"/>
              <a:gd name="adj2" fmla="val 4148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9" name="Speech Bubble: Rectangle 28">
            <a:extLst>
              <a:ext uri="{FF2B5EF4-FFF2-40B4-BE49-F238E27FC236}">
                <a16:creationId xmlns:a16="http://schemas.microsoft.com/office/drawing/2014/main" id="{2DB03858-8294-B142-0510-3D4F25112548}"/>
              </a:ext>
            </a:extLst>
          </p:cNvPr>
          <p:cNvSpPr/>
          <p:nvPr/>
        </p:nvSpPr>
        <p:spPr>
          <a:xfrm>
            <a:off x="-11389361" y="2873288"/>
            <a:ext cx="3876816" cy="512302"/>
          </a:xfrm>
          <a:prstGeom prst="wedgeRectCallout">
            <a:avLst>
              <a:gd name="adj1" fmla="val 58453"/>
              <a:gd name="adj2" fmla="val 47627"/>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Cạnh có trọng số nhỏ nhất</a:t>
            </a:r>
          </a:p>
        </p:txBody>
      </p:sp>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986FE63A-0D80-DAA6-5311-71603F99B1F3}"/>
                  </a:ext>
                </a:extLst>
              </p:cNvPr>
              <p:cNvSpPr/>
              <p:nvPr/>
            </p:nvSpPr>
            <p:spPr>
              <a:xfrm>
                <a:off x="-11397565" y="3579392"/>
                <a:ext cx="3876815" cy="787524"/>
              </a:xfrm>
              <a:prstGeom prst="wedgeRectCallout">
                <a:avLst>
                  <a:gd name="adj1" fmla="val 58431"/>
                  <a:gd name="adj2" fmla="val 1556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chemeClr val="accent4"/>
                        </a:solidFill>
                        <a:latin typeface="Cambria Math" panose="02040503050406030204" pitchFamily="18" charset="0"/>
                      </a:rPr>
                      <m:t>𝑆</m:t>
                    </m:r>
                  </m:oMath>
                </a14:m>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mỗi</a:t>
                </a:r>
                <a:r>
                  <a:rPr lang="en-US" dirty="0"/>
                  <a:t> </a:t>
                </a:r>
                <a:r>
                  <a:rPr lang="en-US" dirty="0" err="1"/>
                  <a:t>đỉnh</a:t>
                </a:r>
                <a:r>
                  <a:rPr lang="en-US" dirty="0"/>
                  <a:t> </a:t>
                </a:r>
                <a:r>
                  <a:rPr lang="en-US" dirty="0" err="1"/>
                  <a:t>xuất</a:t>
                </a:r>
                <a:r>
                  <a:rPr lang="en-US" dirty="0"/>
                  <a:t> </a:t>
                </a:r>
                <a:r>
                  <a:rPr lang="en-US" dirty="0" err="1"/>
                  <a:t>hiện</a:t>
                </a:r>
                <a:r>
                  <a:rPr lang="en-US" dirty="0"/>
                  <a:t> </a:t>
                </a:r>
                <a:r>
                  <a:rPr lang="en-US" dirty="0" err="1"/>
                  <a:t>đúng</a:t>
                </a:r>
                <a:r>
                  <a:rPr lang="en-US" dirty="0"/>
                  <a:t> 1 </a:t>
                </a:r>
                <a:r>
                  <a:rPr lang="en-US" dirty="0" err="1"/>
                  <a:t>lần</a:t>
                </a:r>
                <a:endParaRPr lang="en-US" dirty="0"/>
              </a:p>
            </p:txBody>
          </p:sp>
        </mc:Choice>
        <mc:Fallback xmlns="">
          <p:sp>
            <p:nvSpPr>
              <p:cNvPr id="30" name="Speech Bubble: Rectangle 29">
                <a:extLst>
                  <a:ext uri="{FF2B5EF4-FFF2-40B4-BE49-F238E27FC236}">
                    <a16:creationId xmlns:a16="http://schemas.microsoft.com/office/drawing/2014/main" id="{986FE63A-0D80-DAA6-5311-71603F99B1F3}"/>
                  </a:ext>
                </a:extLst>
              </p:cNvPr>
              <p:cNvSpPr>
                <a:spLocks noRot="1" noChangeAspect="1" noMove="1" noResize="1" noEditPoints="1" noAdjustHandles="1" noChangeArrowheads="1" noChangeShapeType="1" noTextEdit="1"/>
              </p:cNvSpPr>
              <p:nvPr/>
            </p:nvSpPr>
            <p:spPr>
              <a:xfrm>
                <a:off x="-11397565" y="3579392"/>
                <a:ext cx="3876815" cy="787524"/>
              </a:xfrm>
              <a:prstGeom prst="wedgeRectCallout">
                <a:avLst>
                  <a:gd name="adj1" fmla="val 58431"/>
                  <a:gd name="adj2" fmla="val 15563"/>
                </a:avLst>
              </a:prstGeom>
              <a:blipFill>
                <a:blip r:embed="rId6"/>
                <a:stretch>
                  <a:fillRect b="-1504"/>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Speech Bubble: Rectangle 30">
                <a:extLst>
                  <a:ext uri="{FF2B5EF4-FFF2-40B4-BE49-F238E27FC236}">
                    <a16:creationId xmlns:a16="http://schemas.microsoft.com/office/drawing/2014/main" id="{2F712238-D54F-E7F4-4577-9DA899E5CEBE}"/>
                  </a:ext>
                </a:extLst>
              </p:cNvPr>
              <p:cNvSpPr/>
              <p:nvPr/>
            </p:nvSpPr>
            <p:spPr>
              <a:xfrm>
                <a:off x="-11397565" y="4678709"/>
                <a:ext cx="3876814" cy="964978"/>
              </a:xfrm>
              <a:prstGeom prst="wedgeRectCallout">
                <a:avLst>
                  <a:gd name="adj1" fmla="val 60024"/>
                  <a:gd name="adj2" fmla="val 654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khép</a:t>
                </a:r>
                <a:r>
                  <a:rPr lang="en-US" dirty="0"/>
                  <a:t> </a:t>
                </a:r>
                <a:r>
                  <a:rPr lang="en-US" dirty="0" err="1"/>
                  <a:t>kín</a:t>
                </a:r>
                <a:r>
                  <a:rPr lang="en-US" dirty="0"/>
                  <a:t>, </a:t>
                </a:r>
                <a:r>
                  <a:rPr lang="en-US" dirty="0" err="1"/>
                  <a:t>chứa</a:t>
                </a:r>
                <a:r>
                  <a:rPr lang="en-US" dirty="0"/>
                  <a:t> </a:t>
                </a:r>
                <a:r>
                  <a:rPr lang="en-US" dirty="0" err="1"/>
                  <a:t>mỗi</a:t>
                </a:r>
                <a:r>
                  <a:rPr lang="en-US" dirty="0"/>
                  <a:t> </a:t>
                </a:r>
                <a:r>
                  <a:rPr lang="en-US" dirty="0" err="1"/>
                  <a:t>đỉnh</a:t>
                </a:r>
                <a:r>
                  <a:rPr lang="en-US" dirty="0"/>
                  <a:t> </a:t>
                </a:r>
                <a:r>
                  <a:rPr lang="en-US" dirty="0" err="1"/>
                  <a:t>đúng</a:t>
                </a:r>
                <a:r>
                  <a:rPr lang="en-US" dirty="0"/>
                  <a:t> </a:t>
                </a:r>
                <a:r>
                  <a:rPr lang="en-US" dirty="0" err="1"/>
                  <a:t>một</a:t>
                </a:r>
                <a:r>
                  <a:rPr lang="en-US" dirty="0"/>
                  <a:t> </a:t>
                </a:r>
                <a:r>
                  <a:rPr lang="en-US" dirty="0" err="1"/>
                  <a:t>lần</a:t>
                </a:r>
                <a:endParaRPr lang="en-US" dirty="0"/>
              </a:p>
            </p:txBody>
          </p:sp>
        </mc:Choice>
        <mc:Fallback xmlns="">
          <p:sp>
            <p:nvSpPr>
              <p:cNvPr id="31" name="Speech Bubble: Rectangle 30">
                <a:extLst>
                  <a:ext uri="{FF2B5EF4-FFF2-40B4-BE49-F238E27FC236}">
                    <a16:creationId xmlns:a16="http://schemas.microsoft.com/office/drawing/2014/main" id="{2F712238-D54F-E7F4-4577-9DA899E5CEBE}"/>
                  </a:ext>
                </a:extLst>
              </p:cNvPr>
              <p:cNvSpPr>
                <a:spLocks noRot="1" noChangeAspect="1" noMove="1" noResize="1" noEditPoints="1" noAdjustHandles="1" noChangeArrowheads="1" noChangeShapeType="1" noTextEdit="1"/>
              </p:cNvSpPr>
              <p:nvPr/>
            </p:nvSpPr>
            <p:spPr>
              <a:xfrm>
                <a:off x="-11397565" y="4678709"/>
                <a:ext cx="3876814" cy="964978"/>
              </a:xfrm>
              <a:prstGeom prst="wedgeRectCallout">
                <a:avLst>
                  <a:gd name="adj1" fmla="val 60024"/>
                  <a:gd name="adj2" fmla="val 6541"/>
                </a:avLst>
              </a:prstGeom>
              <a:blipFill>
                <a:blip r:embed="rId7"/>
                <a:stretch>
                  <a:fillRect l="-846" b="-6173"/>
                </a:stretch>
              </a:blipFill>
              <a:ln w="25400">
                <a:solidFill>
                  <a:schemeClr val="tx1"/>
                </a:solidFill>
                <a:tailEnd type="none" w="lg" len="lg"/>
              </a:ln>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B7D6D1F2-150A-34DC-EC51-752F6F39B66C}"/>
              </a:ext>
            </a:extLst>
          </p:cNvPr>
          <p:cNvSpPr txBox="1">
            <a:spLocks/>
          </p:cNvSpPr>
          <p:nvPr/>
        </p:nvSpPr>
        <p:spPr>
          <a:xfrm>
            <a:off x="671783" y="1314630"/>
            <a:ext cx="7268257" cy="68945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Biểu</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diễn</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thuật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toán</a:t>
            </a:r>
            <a:r>
              <a:rPr lang="en-GB" sz="2200" b="1" dirty="0">
                <a:latin typeface="Arial" panose="020B0604020202020204" pitchFamily="34" charset="0"/>
                <a:cs typeface="Arial" panose="020B0604020202020204" pitchFamily="34" charset="0"/>
              </a:rPr>
              <a:t>:</a:t>
            </a:r>
          </a:p>
        </p:txBody>
      </p:sp>
      <p:sp>
        <p:nvSpPr>
          <p:cNvPr id="6" name="Content Placeholder 2">
            <a:extLst>
              <a:ext uri="{FF2B5EF4-FFF2-40B4-BE49-F238E27FC236}">
                <a16:creationId xmlns:a16="http://schemas.microsoft.com/office/drawing/2014/main" id="{BE086CC4-67D8-7326-EB27-622D0F02FA19}"/>
              </a:ext>
            </a:extLst>
          </p:cNvPr>
          <p:cNvSpPr txBox="1">
            <a:spLocks/>
          </p:cNvSpPr>
          <p:nvPr/>
        </p:nvSpPr>
        <p:spPr>
          <a:xfrm>
            <a:off x="939920" y="1850281"/>
            <a:ext cx="4914704" cy="4359026"/>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900" b="1" dirty="0">
                <a:latin typeface="Consolas" pitchFamily="49" charset="0"/>
                <a:cs typeface="Consolas" pitchFamily="49" charset="0"/>
              </a:rPr>
              <a:t>Greedy()</a:t>
            </a:r>
            <a:r>
              <a:rPr lang="vi-VN" sz="1900" b="1" dirty="0">
                <a:latin typeface="Consolas" pitchFamily="49" charset="0"/>
                <a:cs typeface="Consolas" pitchFamily="49" charset="0"/>
              </a:rPr>
              <a:t> {</a:t>
            </a:r>
            <a:endParaRPr lang="en-GB" sz="1900" b="1" dirty="0">
              <a:latin typeface="Consolas" pitchFamily="49" charset="0"/>
              <a:cs typeface="Consolas" pitchFamily="49" charset="0"/>
            </a:endParaRPr>
          </a:p>
          <a:p>
            <a:pPr marL="0" indent="0">
              <a:buNone/>
            </a:pPr>
            <a:r>
              <a:rPr lang="en-GB" sz="1900" b="1" dirty="0">
                <a:latin typeface="Consolas" pitchFamily="49" charset="0"/>
                <a:cs typeface="Consolas" pitchFamily="49" charset="0"/>
              </a:rPr>
              <a:t>  S </a:t>
            </a:r>
            <a:r>
              <a:rPr lang="en-GB" sz="1900" b="1">
                <a:latin typeface="Consolas" pitchFamily="49" charset="0"/>
                <a:cs typeface="Consolas" pitchFamily="49" charset="0"/>
              </a:rPr>
              <a:t>= </a:t>
            </a:r>
            <a:r>
              <a:rPr lang="en-GB" sz="2000" b="1">
                <a:latin typeface="Consolas" pitchFamily="49" charset="0"/>
                <a:cs typeface="Consolas" pitchFamily="49" charset="0"/>
                <a:sym typeface="Symbol"/>
              </a:rPr>
              <a:t></a:t>
            </a:r>
            <a:r>
              <a:rPr lang="en-GB" sz="1900" b="1">
                <a:latin typeface="Consolas" pitchFamily="49" charset="0"/>
                <a:cs typeface="Consolas" pitchFamily="49" charset="0"/>
              </a:rPr>
              <a:t>;</a:t>
            </a:r>
            <a:endParaRPr lang="en-GB" sz="1900" b="1" dirty="0">
              <a:latin typeface="Consolas" pitchFamily="49" charset="0"/>
              <a:cs typeface="Consolas" pitchFamily="49" charset="0"/>
            </a:endParaRPr>
          </a:p>
          <a:p>
            <a:pPr marL="509588" indent="-509588">
              <a:buNone/>
            </a:pPr>
            <a:r>
              <a:rPr lang="en-GB" sz="1900" b="1" dirty="0">
                <a:latin typeface="Consolas" pitchFamily="49" charset="0"/>
                <a:cs typeface="Consolas" pitchFamily="49" charset="0"/>
              </a:rPr>
              <a:t>  while C </a:t>
            </a:r>
            <a:r>
              <a:rPr lang="en-GB" sz="1900" b="1" dirty="0">
                <a:latin typeface="Consolas" pitchFamily="49" charset="0"/>
                <a:cs typeface="Consolas" pitchFamily="49" charset="0"/>
                <a:sym typeface="Symbol"/>
              </a:rPr>
              <a:t>  and not    solution(S)</a:t>
            </a:r>
            <a:r>
              <a:rPr lang="vi-VN" sz="1900" b="1" dirty="0">
                <a:latin typeface="Consolas" pitchFamily="49" charset="0"/>
                <a:cs typeface="Consolas" pitchFamily="49" charset="0"/>
                <a:sym typeface="Symbol"/>
              </a:rPr>
              <a:t>{</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x = select(C);</a:t>
            </a:r>
          </a:p>
          <a:p>
            <a:pPr marL="0" indent="0">
              <a:buNone/>
            </a:pPr>
            <a:r>
              <a:rPr lang="en-GB" sz="1900" b="1" dirty="0">
                <a:latin typeface="Consolas" pitchFamily="49" charset="0"/>
                <a:cs typeface="Consolas" pitchFamily="49" charset="0"/>
                <a:sym typeface="Symbol"/>
              </a:rPr>
              <a:t>    C = C \ {x};</a:t>
            </a:r>
          </a:p>
          <a:p>
            <a:pPr marL="0" indent="0">
              <a:buNone/>
            </a:pPr>
            <a:r>
              <a:rPr lang="en-GB" sz="1900" b="1" dirty="0">
                <a:latin typeface="Consolas" pitchFamily="49" charset="0"/>
                <a:cs typeface="Consolas" pitchFamily="49" charset="0"/>
                <a:sym typeface="Symbol"/>
              </a:rPr>
              <a:t>    if feasible(S  {x})</a:t>
            </a:r>
            <a:r>
              <a:rPr lang="vi-VN" sz="1900" b="1" dirty="0">
                <a:latin typeface="Consolas" pitchFamily="49" charset="0"/>
                <a:cs typeface="Consolas" pitchFamily="49" charset="0"/>
                <a:sym typeface="Symbol"/>
              </a:rPr>
              <a:t> {</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S = S  {x}; </a:t>
            </a:r>
          </a:p>
          <a:p>
            <a:pPr marL="0" indent="0">
              <a:buNone/>
            </a:pPr>
            <a:r>
              <a:rPr lang="en-GB" sz="1900" b="1" dirty="0">
                <a:latin typeface="Consolas" pitchFamily="49" charset="0"/>
                <a:cs typeface="Consolas" pitchFamily="49" charset="0"/>
                <a:sym typeface="Symbol"/>
              </a:rPr>
              <a:t>    }</a:t>
            </a:r>
          </a:p>
          <a:p>
            <a:pPr marL="0" indent="0">
              <a:buNone/>
            </a:pPr>
            <a:r>
              <a:rPr lang="en-GB" sz="1900" b="1" dirty="0">
                <a:latin typeface="Consolas" pitchFamily="49" charset="0"/>
                <a:cs typeface="Consolas" pitchFamily="49" charset="0"/>
              </a:rPr>
              <a:t>  } </a:t>
            </a:r>
          </a:p>
          <a:p>
            <a:pPr marL="0" indent="0">
              <a:buNone/>
            </a:pPr>
            <a:r>
              <a:rPr lang="en-GB" sz="1900" b="1" dirty="0">
                <a:latin typeface="Consolas" pitchFamily="49" charset="0"/>
                <a:cs typeface="Consolas" pitchFamily="49" charset="0"/>
              </a:rPr>
              <a:t>  return S;</a:t>
            </a:r>
          </a:p>
          <a:p>
            <a:pPr marL="0" indent="0">
              <a:buNone/>
            </a:pPr>
            <a:r>
              <a:rPr lang="en-GB" sz="1900" b="1" dirty="0">
                <a:latin typeface="Consolas" pitchFamily="49" charset="0"/>
                <a:cs typeface="Consolas" pitchFamily="49" charset="0"/>
              </a:rPr>
              <a:t>}</a:t>
            </a:r>
          </a:p>
        </p:txBody>
      </p:sp>
      <p:pic>
        <p:nvPicPr>
          <p:cNvPr id="7" name="Picture 6" descr="A diagram of a triangle with green circles and lines&#10;&#10;Description automatically generated">
            <a:extLst>
              <a:ext uri="{FF2B5EF4-FFF2-40B4-BE49-F238E27FC236}">
                <a16:creationId xmlns:a16="http://schemas.microsoft.com/office/drawing/2014/main" id="{54E6F08A-ED12-CF12-57D9-EE0BEF8143E7}"/>
              </a:ext>
            </a:extLst>
          </p:cNvPr>
          <p:cNvPicPr>
            <a:picLocks noChangeAspect="1"/>
          </p:cNvPicPr>
          <p:nvPr/>
        </p:nvPicPr>
        <p:blipFill rotWithShape="1">
          <a:blip r:embed="rId8">
            <a:extLst>
              <a:ext uri="{28A0092B-C50C-407E-A947-70E740481C1C}">
                <a14:useLocalDpi xmlns:a14="http://schemas.microsoft.com/office/drawing/2010/main" val="0"/>
              </a:ext>
            </a:extLst>
          </a:blip>
          <a:srcRect l="3382" t="2151" r="3502" b="3882"/>
          <a:stretch/>
        </p:blipFill>
        <p:spPr>
          <a:xfrm>
            <a:off x="7392506" y="1843982"/>
            <a:ext cx="3488854" cy="3605858"/>
          </a:xfrm>
          <a:prstGeom prst="rect">
            <a:avLst/>
          </a:prstGeom>
          <a:ln>
            <a:solidFill>
              <a:schemeClr val="accent4"/>
            </a:solidFill>
          </a:ln>
        </p:spPr>
      </p:pic>
      <p:sp>
        <p:nvSpPr>
          <p:cNvPr id="9" name="Oval 8">
            <a:extLst>
              <a:ext uri="{FF2B5EF4-FFF2-40B4-BE49-F238E27FC236}">
                <a16:creationId xmlns:a16="http://schemas.microsoft.com/office/drawing/2014/main" id="{49AD4855-BDAD-A626-BE11-408EFF4A6710}"/>
              </a:ext>
            </a:extLst>
          </p:cNvPr>
          <p:cNvSpPr/>
          <p:nvPr/>
        </p:nvSpPr>
        <p:spPr>
          <a:xfrm>
            <a:off x="7351038" y="2986751"/>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55277AFB-D5C8-C3DC-3251-CAE66BDA5CB4}"/>
              </a:ext>
            </a:extLst>
          </p:cNvPr>
          <p:cNvSpPr/>
          <p:nvPr/>
        </p:nvSpPr>
        <p:spPr>
          <a:xfrm>
            <a:off x="10139565" y="2986751"/>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A2C9235-35A0-AB55-CF45-433849A66ABC}"/>
              </a:ext>
            </a:extLst>
          </p:cNvPr>
          <p:cNvCxnSpPr>
            <a:cxnSpLocks/>
          </p:cNvCxnSpPr>
          <p:nvPr/>
        </p:nvCxnSpPr>
        <p:spPr>
          <a:xfrm>
            <a:off x="8311738" y="3416975"/>
            <a:ext cx="1773901" cy="1"/>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81D83A8-72F0-0035-4150-B4CAAA82181F}"/>
              </a:ext>
            </a:extLst>
          </p:cNvPr>
          <p:cNvSpPr/>
          <p:nvPr/>
        </p:nvSpPr>
        <p:spPr>
          <a:xfrm>
            <a:off x="7334630" y="4669360"/>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25627A6-5BD3-DE53-D615-10626433BE4E}"/>
              </a:ext>
            </a:extLst>
          </p:cNvPr>
          <p:cNvCxnSpPr>
            <a:cxnSpLocks/>
            <a:stCxn id="10" idx="3"/>
            <a:endCxn id="12" idx="7"/>
          </p:cNvCxnSpPr>
          <p:nvPr/>
        </p:nvCxnSpPr>
        <p:spPr>
          <a:xfrm flipH="1">
            <a:off x="8092093" y="3744214"/>
            <a:ext cx="2177432" cy="1055106"/>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CBDEFD8-DC82-A77D-4E35-C12BEEF23BC3}"/>
              </a:ext>
            </a:extLst>
          </p:cNvPr>
          <p:cNvSpPr/>
          <p:nvPr/>
        </p:nvSpPr>
        <p:spPr>
          <a:xfrm>
            <a:off x="10147276" y="4669360"/>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9C1B544-7FDD-9B1E-5E77-4866600FF721}"/>
              </a:ext>
            </a:extLst>
          </p:cNvPr>
          <p:cNvCxnSpPr>
            <a:cxnSpLocks/>
            <a:stCxn id="12" idx="6"/>
            <a:endCxn id="15" idx="2"/>
          </p:cNvCxnSpPr>
          <p:nvPr/>
        </p:nvCxnSpPr>
        <p:spPr>
          <a:xfrm>
            <a:off x="8222053" y="5113072"/>
            <a:ext cx="1925223" cy="0"/>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6899DBB-8EDC-65C3-60DD-AAE26124330C}"/>
              </a:ext>
            </a:extLst>
          </p:cNvPr>
          <p:cNvSpPr/>
          <p:nvPr/>
        </p:nvSpPr>
        <p:spPr>
          <a:xfrm>
            <a:off x="8732761" y="1717588"/>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FC97A30-8392-490A-0301-F1F2EC63406B}"/>
              </a:ext>
            </a:extLst>
          </p:cNvPr>
          <p:cNvCxnSpPr>
            <a:cxnSpLocks/>
            <a:stCxn id="17" idx="2"/>
          </p:cNvCxnSpPr>
          <p:nvPr/>
        </p:nvCxnSpPr>
        <p:spPr>
          <a:xfrm flipH="1">
            <a:off x="7849705" y="2161300"/>
            <a:ext cx="883056" cy="846281"/>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D0C1C2-A829-F0EA-ACDE-4E26938F9A9D}"/>
              </a:ext>
            </a:extLst>
          </p:cNvPr>
          <p:cNvCxnSpPr>
            <a:cxnSpLocks/>
            <a:stCxn id="15" idx="1"/>
          </p:cNvCxnSpPr>
          <p:nvPr/>
        </p:nvCxnSpPr>
        <p:spPr>
          <a:xfrm flipH="1" flipV="1">
            <a:off x="9221305" y="2556898"/>
            <a:ext cx="1055931" cy="2242422"/>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76645D-8A2D-6B65-C21A-2CCC9AAF51A7}"/>
              </a:ext>
            </a:extLst>
          </p:cNvPr>
          <p:cNvSpPr txBox="1"/>
          <p:nvPr/>
        </p:nvSpPr>
        <p:spPr>
          <a:xfrm>
            <a:off x="7127359" y="5749888"/>
            <a:ext cx="4452544" cy="400110"/>
          </a:xfrm>
          <a:prstGeom prst="rect">
            <a:avLst/>
          </a:prstGeom>
        </p:spPr>
        <p:txBody>
          <a:bodyPr vert="horz" wrap="square" lIns="91440" tIns="45720" rIns="91440" bIns="45720" rtlCol="0">
            <a:spAutoFit/>
          </a:bodyPr>
          <a:lstStyle/>
          <a:p>
            <a:pPr marL="0" indent="0" algn="l">
              <a:buNone/>
            </a:pPr>
            <a:r>
              <a:rPr lang="en-US" sz="2000" dirty="0" err="1"/>
              <a:t>Xuất</a:t>
            </a:r>
            <a:r>
              <a:rPr lang="en-US" sz="2000" dirty="0"/>
              <a:t> </a:t>
            </a:r>
            <a:r>
              <a:rPr lang="en-US" sz="2000" dirty="0" err="1"/>
              <a:t>phát</a:t>
            </a:r>
            <a:r>
              <a:rPr lang="en-US" sz="2000" dirty="0"/>
              <a:t> </a:t>
            </a:r>
            <a:r>
              <a:rPr lang="en-US" sz="2000" dirty="0" err="1"/>
              <a:t>từ</a:t>
            </a:r>
            <a:r>
              <a:rPr lang="en-US" sz="2000" dirty="0"/>
              <a:t> B: B</a:t>
            </a:r>
            <a:r>
              <a:rPr lang="en-US" sz="2000" dirty="0">
                <a:sym typeface="Wingdings" panose="05000000000000000000" pitchFamily="2" charset="2"/>
              </a:rPr>
              <a:t>CDEAB</a:t>
            </a:r>
            <a:endParaRPr lang="en-US" sz="2000" dirty="0"/>
          </a:p>
        </p:txBody>
      </p:sp>
      <p:sp>
        <p:nvSpPr>
          <p:cNvPr id="2" name="Title 2">
            <a:extLst>
              <a:ext uri="{FF2B5EF4-FFF2-40B4-BE49-F238E27FC236}">
                <a16:creationId xmlns:a16="http://schemas.microsoft.com/office/drawing/2014/main" id="{F845F307-7B60-B275-D5E5-83B0D5E19203}"/>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Người giao hàng</a:t>
            </a:r>
          </a:p>
        </p:txBody>
      </p:sp>
    </p:spTree>
    <p:extLst>
      <p:ext uri="{BB962C8B-B14F-4D97-AF65-F5344CB8AC3E}">
        <p14:creationId xmlns:p14="http://schemas.microsoft.com/office/powerpoint/2010/main" val="1798014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par>
                                <p:cTn id="20" presetID="21" presetClass="entr" presetSubtype="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horizont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5"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3FFB5-9BEA-D826-C069-622219203355}"/>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8A729F0A-A886-E398-E349-6B424EB742B7}"/>
              </a:ext>
            </a:extLst>
          </p:cNvPr>
          <p:cNvSpPr>
            <a:spLocks noGrp="1"/>
          </p:cNvSpPr>
          <p:nvPr>
            <p:ph type="title"/>
          </p:nvPr>
        </p:nvSpPr>
        <p:spPr/>
        <p:txBody>
          <a:bodyPr/>
          <a:lstStyle/>
          <a:p>
            <a:r>
              <a:rPr lang="en-US"/>
              <a:t>Ví dụ: </a:t>
            </a:r>
            <a:r>
              <a:rPr lang="en-US" sz="2800" b="1"/>
              <a:t>Bài toán tập đoạn con không giao nhau cực đại</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6831BB-1A10-C43C-1653-5EAB930B8B81}"/>
                  </a:ext>
                </a:extLst>
              </p:cNvPr>
              <p:cNvSpPr>
                <a:spLocks noGrp="1"/>
              </p:cNvSpPr>
              <p:nvPr>
                <p:ph sz="quarter" idx="13"/>
              </p:nvPr>
            </p:nvSpPr>
            <p:spPr/>
            <p:txBody>
              <a:bodyPr/>
              <a:lstStyle/>
              <a:p>
                <a:pPr lvl="1" algn="just"/>
                <a:r>
                  <a:rPr lang="en-US" sz="2200" b="1" dirty="0">
                    <a:solidFill>
                      <a:schemeClr val="tx1"/>
                    </a:solidFill>
                    <a:cs typeface="Arial" panose="020B0604020202020204" pitchFamily="34" charset="0"/>
                  </a:rPr>
                  <a:t>Bài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GB" sz="2200" dirty="0">
                    <a:latin typeface="Arial" panose="020B0604020202020204" pitchFamily="34" charset="0"/>
                    <a:cs typeface="Arial" panose="020B0604020202020204" pitchFamily="34" charset="0"/>
                  </a:rPr>
                  <a:t>Cho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thẳng</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𝑋</m:t>
                    </m:r>
                    <m:r>
                      <a:rPr lang="en-GB" sz="2200" i="1" smtClean="0">
                        <a:latin typeface="Cambria Math" panose="02040503050406030204" pitchFamily="18" charset="0"/>
                        <a:cs typeface="Arial" panose="020B0604020202020204" pitchFamily="34" charset="0"/>
                      </a:rPr>
                      <m:t> = {(</m:t>
                    </m:r>
                    <m:r>
                      <a:rPr lang="en-GB" sz="2200" i="1" smtClean="0">
                        <a:latin typeface="Cambria Math" panose="02040503050406030204" pitchFamily="18" charset="0"/>
                        <a:cs typeface="Arial" panose="020B0604020202020204" pitchFamily="34" charset="0"/>
                      </a:rPr>
                      <m:t>𝑎</m:t>
                    </m:r>
                    <m:r>
                      <a:rPr lang="en-GB" sz="2200" i="1" baseline="-25000" smtClean="0">
                        <a:latin typeface="Cambria Math" panose="02040503050406030204" pitchFamily="18" charset="0"/>
                        <a:cs typeface="Arial" panose="020B0604020202020204" pitchFamily="34" charset="0"/>
                      </a:rPr>
                      <m:t>1</m:t>
                    </m:r>
                    <m:r>
                      <a:rPr lang="en-GB" sz="2200" i="1" smtClean="0">
                        <a:latin typeface="Cambria Math" panose="02040503050406030204" pitchFamily="18" charset="0"/>
                        <a:cs typeface="Arial" panose="020B0604020202020204" pitchFamily="34" charset="0"/>
                      </a:rPr>
                      <m:t>, </m:t>
                    </m:r>
                    <m:r>
                      <a:rPr lang="en-GB" sz="2200" i="1" smtClean="0">
                        <a:latin typeface="Cambria Math" panose="02040503050406030204" pitchFamily="18" charset="0"/>
                        <a:cs typeface="Arial" panose="020B0604020202020204" pitchFamily="34" charset="0"/>
                      </a:rPr>
                      <m:t>𝑏</m:t>
                    </m:r>
                    <m:r>
                      <a:rPr lang="en-GB" sz="2200" i="1" baseline="-25000" smtClean="0">
                        <a:latin typeface="Cambria Math" panose="02040503050406030204" pitchFamily="18" charset="0"/>
                        <a:cs typeface="Arial" panose="020B0604020202020204" pitchFamily="34" charset="0"/>
                      </a:rPr>
                      <m:t>1</m:t>
                    </m:r>
                    <m:r>
                      <a:rPr lang="en-GB" sz="2200" i="1" smtClean="0">
                        <a:latin typeface="Cambria Math" panose="02040503050406030204" pitchFamily="18" charset="0"/>
                        <a:cs typeface="Arial" panose="020B0604020202020204" pitchFamily="34" charset="0"/>
                      </a:rPr>
                      <m:t>), . . . , (</m:t>
                    </m:r>
                    <m:sSub>
                      <m:sSubPr>
                        <m:ctrlPr>
                          <a:rPr lang="en-US" sz="2200" b="0" i="1" smtClean="0">
                            <a:latin typeface="Cambria Math" panose="02040503050406030204" pitchFamily="18" charset="0"/>
                            <a:cs typeface="Arial" panose="020B0604020202020204" pitchFamily="34" charset="0"/>
                          </a:rPr>
                        </m:ctrlPr>
                      </m:sSubPr>
                      <m:e>
                        <m:r>
                          <a:rPr lang="en-GB" sz="2200" i="1" smtClean="0">
                            <a:latin typeface="Cambria Math" panose="02040503050406030204" pitchFamily="18" charset="0"/>
                            <a:cs typeface="Arial" panose="020B0604020202020204" pitchFamily="34" charset="0"/>
                          </a:rPr>
                          <m:t>𝑎</m:t>
                        </m:r>
                      </m:e>
                      <m:sub>
                        <m:r>
                          <a:rPr lang="en-GB" sz="2200" i="1" smtClean="0">
                            <a:latin typeface="Cambria Math" panose="02040503050406030204" pitchFamily="18" charset="0"/>
                            <a:cs typeface="Arial" panose="020B0604020202020204" pitchFamily="34" charset="0"/>
                          </a:rPr>
                          <m:t>𝑛</m:t>
                        </m:r>
                      </m:sub>
                    </m:sSub>
                    <m:r>
                      <a:rPr lang="en-GB" sz="2200" i="1" smtClean="0">
                        <a:latin typeface="Cambria Math" panose="02040503050406030204" pitchFamily="18" charset="0"/>
                        <a:cs typeface="Arial" panose="020B0604020202020204" pitchFamily="34" charset="0"/>
                      </a:rPr>
                      <m:t>, </m:t>
                    </m:r>
                    <m:sSub>
                      <m:sSubPr>
                        <m:ctrlPr>
                          <a:rPr lang="en-US" sz="2200" b="0" i="1" smtClean="0">
                            <a:latin typeface="Cambria Math" panose="02040503050406030204" pitchFamily="18" charset="0"/>
                            <a:cs typeface="Arial" panose="020B0604020202020204" pitchFamily="34" charset="0"/>
                          </a:rPr>
                        </m:ctrlPr>
                      </m:sSubPr>
                      <m:e>
                        <m:r>
                          <a:rPr lang="en-GB" sz="2200" i="1" smtClean="0">
                            <a:latin typeface="Cambria Math" panose="02040503050406030204" pitchFamily="18" charset="0"/>
                            <a:cs typeface="Arial" panose="020B0604020202020204" pitchFamily="34" charset="0"/>
                          </a:rPr>
                          <m:t>𝑏</m:t>
                        </m:r>
                      </m:e>
                      <m:sub>
                        <m:r>
                          <a:rPr lang="en-GB" sz="2200" i="1" smtClean="0">
                            <a:latin typeface="Cambria Math" panose="02040503050406030204" pitchFamily="18" charset="0"/>
                            <a:cs typeface="Arial" panose="020B0604020202020204" pitchFamily="34" charset="0"/>
                          </a:rPr>
                          <m:t>𝑛</m:t>
                        </m:r>
                      </m:sub>
                    </m:sSub>
                    <m:r>
                      <a:rPr lang="en-GB" sz="2200" i="1" smtClean="0">
                        <a:latin typeface="Cambria Math" panose="02040503050406030204" pitchFamily="18" charset="0"/>
                        <a:cs typeface="Arial" panose="020B0604020202020204" pitchFamily="34" charset="0"/>
                      </a:rPr>
                      <m:t>)} </m:t>
                    </m:r>
                  </m:oMath>
                </a14:m>
                <a:r>
                  <a:rPr lang="en-GB" sz="2200" dirty="0" err="1">
                    <a:latin typeface="Arial" panose="020B0604020202020204" pitchFamily="34" charset="0"/>
                    <a:cs typeface="Arial" panose="020B0604020202020204" pitchFamily="34" charset="0"/>
                  </a:rPr>
                  <a:t>trong</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đó</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𝑎</m:t>
                    </m:r>
                    <m:r>
                      <a:rPr lang="en-GB" sz="2200" i="1" baseline="-25000" smtClean="0">
                        <a:latin typeface="Cambria Math" panose="02040503050406030204" pitchFamily="18" charset="0"/>
                        <a:cs typeface="Arial" panose="020B0604020202020204" pitchFamily="34" charset="0"/>
                      </a:rPr>
                      <m:t>𝑖</m:t>
                    </m:r>
                    <m:r>
                      <a:rPr lang="en-GB" sz="2200" i="1" smtClean="0">
                        <a:latin typeface="Cambria Math" panose="02040503050406030204" pitchFamily="18" charset="0"/>
                        <a:cs typeface="Arial" panose="020B0604020202020204" pitchFamily="34" charset="0"/>
                      </a:rPr>
                      <m:t> &lt; </m:t>
                    </m:r>
                    <m:r>
                      <a:rPr lang="en-GB" sz="2200" i="1" smtClean="0">
                        <a:latin typeface="Cambria Math" panose="02040503050406030204" pitchFamily="18" charset="0"/>
                        <a:cs typeface="Arial" panose="020B0604020202020204" pitchFamily="34" charset="0"/>
                      </a:rPr>
                      <m:t>𝑏𝑖</m:t>
                    </m:r>
                    <m:r>
                      <a:rPr lang="en-GB" sz="2200" i="1" smtClean="0">
                        <a:latin typeface="Cambria Math" panose="02040503050406030204" pitchFamily="18" charset="0"/>
                        <a:cs typeface="Arial" panose="020B0604020202020204" pitchFamily="34" charset="0"/>
                      </a:rPr>
                      <m:t> , ∀</m:t>
                    </m:r>
                    <m:r>
                      <a:rPr lang="en-US" sz="2200" b="0" i="1" smtClean="0">
                        <a:latin typeface="Cambria Math" panose="02040503050406030204" pitchFamily="18" charset="0"/>
                        <a:cs typeface="Arial" panose="020B0604020202020204" pitchFamily="34" charset="0"/>
                      </a:rPr>
                      <m:t>𝑖</m:t>
                    </m:r>
                    <m:r>
                      <a:rPr lang="en-US" sz="2200" b="0" i="1" smtClean="0">
                        <a:latin typeface="Cambria Math" panose="02040503050406030204" pitchFamily="18" charset="0"/>
                        <a:cs typeface="Arial" panose="020B0604020202020204" pitchFamily="34" charset="0"/>
                      </a:rPr>
                      <m:t>∈{1, …, </m:t>
                    </m:r>
                    <m:r>
                      <a:rPr lang="en-US" sz="2200" b="0" i="1" smtClean="0">
                        <a:latin typeface="Cambria Math" panose="02040503050406030204" pitchFamily="18" charset="0"/>
                        <a:cs typeface="Arial" panose="020B0604020202020204" pitchFamily="34" charset="0"/>
                      </a:rPr>
                      <m:t>𝑛</m:t>
                    </m:r>
                    <m:r>
                      <a:rPr lang="en-US" sz="2200" b="0" i="1" smtClean="0">
                        <a:latin typeface="Cambria Math" panose="02040503050406030204" pitchFamily="18" charset="0"/>
                        <a:cs typeface="Arial" panose="020B0604020202020204" pitchFamily="34" charset="0"/>
                      </a:rPr>
                      <m:t>−1}</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toạ</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độ</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đầu</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mút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của</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thứ</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𝑖</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trên</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đường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thẳng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với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mọi</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𝑖</m:t>
                    </m:r>
                    <m:r>
                      <a:rPr lang="en-US" sz="2200" b="0" i="1" smtClean="0">
                        <a:latin typeface="Cambria Math" panose="02040503050406030204" pitchFamily="18" charset="0"/>
                        <a:cs typeface="Arial" panose="020B0604020202020204" pitchFamily="34" charset="0"/>
                      </a:rPr>
                      <m:t>∈{</m:t>
                    </m:r>
                    <m:r>
                      <a:rPr lang="en-GB" sz="2200" i="1" smtClean="0">
                        <a:latin typeface="Cambria Math" panose="02040503050406030204" pitchFamily="18" charset="0"/>
                        <a:cs typeface="Arial" panose="020B0604020202020204" pitchFamily="34" charset="0"/>
                      </a:rPr>
                      <m:t>1, …, </m:t>
                    </m:r>
                    <m:r>
                      <a:rPr lang="en-GB" sz="2200" i="1" smtClean="0">
                        <a:latin typeface="Cambria Math" panose="02040503050406030204" pitchFamily="18" charset="0"/>
                        <a:cs typeface="Arial" panose="020B0604020202020204" pitchFamily="34" charset="0"/>
                      </a:rPr>
                      <m:t>𝑛</m:t>
                    </m:r>
                    <m:r>
                      <a:rPr lang="en-US" sz="2200" b="0" i="1" smtClean="0">
                        <a:latin typeface="Cambria Math" panose="02040503050406030204" pitchFamily="18" charset="0"/>
                        <a:cs typeface="Arial" panose="020B0604020202020204" pitchFamily="34" charset="0"/>
                      </a:rPr>
                      <m:t>}</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Tìm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con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đô</a:t>
                </a:r>
                <a:r>
                  <a:rPr lang="en-GB" sz="2200" dirty="0" err="1">
                    <a:latin typeface="Arial" panose="020B0604020202020204" pitchFamily="34" charset="0"/>
                    <a:cs typeface="Arial" panose="020B0604020202020204" pitchFamily="34" charset="0"/>
                  </a:rPr>
                  <a:t>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giao</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nhau</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có</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số</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số</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lượng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tử</a:t>
                </a:r>
                <a:r>
                  <a:rPr lang="en-US"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lớn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nhất</a:t>
                </a:r>
                <a:r>
                  <a:rPr lang="en-GB" sz="2200" dirty="0">
                    <a:latin typeface="Arial" panose="020B0604020202020204" pitchFamily="34" charset="0"/>
                    <a:cs typeface="Arial" panose="020B0604020202020204" pitchFamily="34" charset="0"/>
                  </a:rPr>
                  <a:t>.</a:t>
                </a:r>
              </a:p>
              <a:p>
                <a:pPr algn="just"/>
                <a:endParaRPr lang="en-US" dirty="0"/>
              </a:p>
              <a:p>
                <a:pPr algn="just">
                  <a:lnSpc>
                    <a:spcPct val="130000"/>
                  </a:lnSpc>
                  <a:spcBef>
                    <a:spcPts val="0"/>
                  </a:spcBef>
                  <a:spcAft>
                    <a:spcPts val="0"/>
                  </a:spcAft>
                </a:pPr>
                <a:endParaRPr lang="en-US" sz="2200" dirty="0">
                  <a:solidFill>
                    <a:schemeClr val="tx1"/>
                  </a:solidFill>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7D6831BB-1A10-C43C-1653-5EAB930B8B81}"/>
                  </a:ext>
                </a:extLst>
              </p:cNvPr>
              <p:cNvSpPr>
                <a:spLocks noGrp="1" noRot="1" noChangeAspect="1" noMove="1" noResize="1" noEditPoints="1" noAdjustHandles="1" noChangeArrowheads="1" noChangeShapeType="1" noTextEdit="1"/>
              </p:cNvSpPr>
              <p:nvPr>
                <p:ph sz="quarter" idx="13"/>
              </p:nvPr>
            </p:nvSpPr>
            <p:spPr>
              <a:blipFill>
                <a:blip r:embed="rId2"/>
                <a:stretch>
                  <a:fillRect t="-1615" r="-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A07383-C969-9A00-B72B-2BE094371188}"/>
                  </a:ext>
                </a:extLst>
              </p:cNvPr>
              <p:cNvSpPr txBox="1"/>
              <p:nvPr/>
            </p:nvSpPr>
            <p:spPr>
              <a:xfrm>
                <a:off x="3961418" y="5704061"/>
                <a:ext cx="4283246" cy="461665"/>
              </a:xfrm>
              <a:prstGeom prst="rect">
                <a:avLst/>
              </a:prstGeom>
            </p:spPr>
            <p:txBody>
              <a:bodyPr vert="horz" wrap="square" lIns="91440" tIns="45720" rIns="91440" bIns="45720" rtlCol="0">
                <a:spAutoFit/>
              </a:bodyPr>
              <a:lstStyle/>
              <a:p>
                <a:pPr marL="0" indent="0" algn="l">
                  <a:buNone/>
                </a:pPr>
                <a:r>
                  <a:rPr lang="en-US" sz="2400" dirty="0" err="1">
                    <a:solidFill>
                      <a:schemeClr val="accent1">
                        <a:lumMod val="75000"/>
                        <a:lumOff val="25000"/>
                      </a:schemeClr>
                    </a:solidFill>
                  </a:rPr>
                  <a:t>Lời</a:t>
                </a:r>
                <a:r>
                  <a:rPr lang="en-US" sz="2400" dirty="0">
                    <a:solidFill>
                      <a:schemeClr val="accent1">
                        <a:lumMod val="75000"/>
                        <a:lumOff val="25000"/>
                      </a:schemeClr>
                    </a:solidFill>
                  </a:rPr>
                  <a:t> </a:t>
                </a:r>
                <a:r>
                  <a:rPr lang="en-US" sz="2400" dirty="0" err="1">
                    <a:solidFill>
                      <a:schemeClr val="accent1">
                        <a:lumMod val="75000"/>
                        <a:lumOff val="25000"/>
                      </a:schemeClr>
                    </a:solidFill>
                  </a:rPr>
                  <a:t>giải</a:t>
                </a:r>
                <a:r>
                  <a:rPr lang="en-US" sz="2400" dirty="0">
                    <a:solidFill>
                      <a:schemeClr val="accent1">
                        <a:lumMod val="75000"/>
                        <a:lumOff val="25000"/>
                      </a:schemeClr>
                    </a:solidFill>
                  </a:rPr>
                  <a:t> </a:t>
                </a:r>
                <a:r>
                  <a:rPr lang="en-US" sz="2400" dirty="0" err="1">
                    <a:solidFill>
                      <a:schemeClr val="accent1">
                        <a:lumMod val="75000"/>
                        <a:lumOff val="25000"/>
                      </a:schemeClr>
                    </a:solidFill>
                  </a:rPr>
                  <a:t>tối</a:t>
                </a:r>
                <a:r>
                  <a:rPr lang="en-US" sz="2400" dirty="0">
                    <a:solidFill>
                      <a:schemeClr val="accent1">
                        <a:lumMod val="75000"/>
                        <a:lumOff val="25000"/>
                      </a:schemeClr>
                    </a:solidFill>
                  </a:rPr>
                  <a:t> </a:t>
                </a:r>
                <a:r>
                  <a:rPr lang="en-US" sz="2400" dirty="0" err="1">
                    <a:solidFill>
                      <a:schemeClr val="accent1">
                        <a:lumMod val="75000"/>
                        <a:lumOff val="25000"/>
                      </a:schemeClr>
                    </a:solidFill>
                  </a:rPr>
                  <a:t>ưu</a:t>
                </a:r>
                <a:r>
                  <a:rPr lang="en-US" sz="2400" dirty="0">
                    <a:solidFill>
                      <a:schemeClr val="accent1">
                        <a:lumMod val="75000"/>
                        <a:lumOff val="25000"/>
                      </a:schemeClr>
                    </a:solidFill>
                  </a:rPr>
                  <a:t>: </a:t>
                </a:r>
                <a14:m>
                  <m:oMath xmlns:m="http://schemas.openxmlformats.org/officeDocument/2006/math">
                    <m:r>
                      <a:rPr lang="en-US" sz="2400" b="0" i="1" smtClean="0">
                        <a:solidFill>
                          <a:schemeClr val="accent1">
                            <a:lumMod val="75000"/>
                            <a:lumOff val="25000"/>
                          </a:schemeClr>
                        </a:solidFill>
                        <a:latin typeface="Cambria Math" panose="02040503050406030204" pitchFamily="18" charset="0"/>
                      </a:rPr>
                      <m:t>𝑆</m:t>
                    </m:r>
                    <m:r>
                      <a:rPr lang="en-US" sz="2400" b="0" i="1" smtClean="0">
                        <a:solidFill>
                          <a:schemeClr val="accent1">
                            <a:lumMod val="75000"/>
                            <a:lumOff val="25000"/>
                          </a:schemeClr>
                        </a:solidFill>
                        <a:latin typeface="Cambria Math" panose="02040503050406030204" pitchFamily="18" charset="0"/>
                      </a:rPr>
                      <m:t>={</m:t>
                    </m:r>
                    <m:r>
                      <a:rPr lang="en-US" sz="2400" b="0" i="1" smtClean="0">
                        <a:solidFill>
                          <a:schemeClr val="accent1">
                            <a:lumMod val="75000"/>
                            <a:lumOff val="25000"/>
                          </a:schemeClr>
                        </a:solidFill>
                        <a:latin typeface="Cambria Math" panose="02040503050406030204" pitchFamily="18" charset="0"/>
                      </a:rPr>
                      <m:t>𝐵</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𝐶</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𝐷</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𝐸</m:t>
                    </m:r>
                    <m:r>
                      <a:rPr lang="en-US" sz="2400" b="0" i="1" smtClean="0">
                        <a:solidFill>
                          <a:schemeClr val="accent1">
                            <a:lumMod val="75000"/>
                            <a:lumOff val="25000"/>
                          </a:schemeClr>
                        </a:solidFill>
                        <a:latin typeface="Cambria Math" panose="02040503050406030204" pitchFamily="18" charset="0"/>
                      </a:rPr>
                      <m:t>}</m:t>
                    </m:r>
                  </m:oMath>
                </a14:m>
                <a:endParaRPr lang="en-US" sz="2400" dirty="0">
                  <a:solidFill>
                    <a:schemeClr val="accent1">
                      <a:lumMod val="75000"/>
                      <a:lumOff val="25000"/>
                    </a:schemeClr>
                  </a:solidFill>
                </a:endParaRPr>
              </a:p>
            </p:txBody>
          </p:sp>
        </mc:Choice>
        <mc:Fallback xmlns="">
          <p:sp>
            <p:nvSpPr>
              <p:cNvPr id="5" name="TextBox 4">
                <a:extLst>
                  <a:ext uri="{FF2B5EF4-FFF2-40B4-BE49-F238E27FC236}">
                    <a16:creationId xmlns:a16="http://schemas.microsoft.com/office/drawing/2014/main" id="{23A07383-C969-9A00-B72B-2BE094371188}"/>
                  </a:ext>
                </a:extLst>
              </p:cNvPr>
              <p:cNvSpPr txBox="1">
                <a:spLocks noRot="1" noChangeAspect="1" noMove="1" noResize="1" noEditPoints="1" noAdjustHandles="1" noChangeArrowheads="1" noChangeShapeType="1" noTextEdit="1"/>
              </p:cNvSpPr>
              <p:nvPr/>
            </p:nvSpPr>
            <p:spPr>
              <a:xfrm>
                <a:off x="3961418" y="5704061"/>
                <a:ext cx="4283246" cy="461665"/>
              </a:xfrm>
              <a:prstGeom prst="rect">
                <a:avLst/>
              </a:prstGeom>
              <a:blipFill>
                <a:blip r:embed="rId3"/>
                <a:stretch>
                  <a:fillRect l="-2279" t="-10667" b="-30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8F41DEE-0FC5-E845-9598-DF169A8A3703}"/>
              </a:ext>
            </a:extLst>
          </p:cNvPr>
          <p:cNvGrpSpPr/>
          <p:nvPr/>
        </p:nvGrpSpPr>
        <p:grpSpPr>
          <a:xfrm>
            <a:off x="994747" y="2511460"/>
            <a:ext cx="10202506" cy="3083683"/>
            <a:chOff x="1709744" y="3429000"/>
            <a:chExt cx="8890889" cy="2687250"/>
          </a:xfrm>
        </p:grpSpPr>
        <p:pic>
          <p:nvPicPr>
            <p:cNvPr id="7" name="Picture 6">
              <a:extLst>
                <a:ext uri="{FF2B5EF4-FFF2-40B4-BE49-F238E27FC236}">
                  <a16:creationId xmlns:a16="http://schemas.microsoft.com/office/drawing/2014/main" id="{9D4B7735-7D15-1FD9-5D6B-2CA26A19986F}"/>
                </a:ext>
              </a:extLst>
            </p:cNvPr>
            <p:cNvPicPr>
              <a:picLocks noChangeAspect="1"/>
            </p:cNvPicPr>
            <p:nvPr/>
          </p:nvPicPr>
          <p:blipFill rotWithShape="1">
            <a:blip r:embed="rId4">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8" name="Straight Connector 7">
              <a:extLst>
                <a:ext uri="{FF2B5EF4-FFF2-40B4-BE49-F238E27FC236}">
                  <a16:creationId xmlns:a16="http://schemas.microsoft.com/office/drawing/2014/main" id="{5D079D3C-DF0E-1B73-ADEE-5D87C9B23D39}"/>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CAA0E-4E76-B7FC-21EF-292C2C838128}"/>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84701-84D1-DB65-DC5F-24B6AE26127C}"/>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55045F-9FBA-032C-D7A0-A5A554962C24}"/>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A311D5-3DB2-5209-B01D-705DEB676F15}"/>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13" name="Rectangle 12">
              <a:extLst>
                <a:ext uri="{FF2B5EF4-FFF2-40B4-BE49-F238E27FC236}">
                  <a16:creationId xmlns:a16="http://schemas.microsoft.com/office/drawing/2014/main" id="{041BC751-AA51-1937-A14E-97F56E4081C4}"/>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14" name="Straight Connector 13">
              <a:extLst>
                <a:ext uri="{FF2B5EF4-FFF2-40B4-BE49-F238E27FC236}">
                  <a16:creationId xmlns:a16="http://schemas.microsoft.com/office/drawing/2014/main" id="{0293B082-D030-CD40-32D8-B97DEA4D18F7}"/>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ABD15E-A775-1FB4-DEB2-654E53B5B906}"/>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59AB56-6B6E-CCCF-ACC7-BCF123F2920F}"/>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C8073A-0FEE-6544-EA2F-DD3DB9B1AD67}"/>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D2ACF0-9034-3FE9-5463-AC520B2E0FB1}"/>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19" name="Straight Connector 18">
              <a:extLst>
                <a:ext uri="{FF2B5EF4-FFF2-40B4-BE49-F238E27FC236}">
                  <a16:creationId xmlns:a16="http://schemas.microsoft.com/office/drawing/2014/main" id="{A2DE121C-49AE-0112-EFAC-CA7FF33214D5}"/>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DF3B5B-6F83-8495-E08D-969C2D703C94}"/>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58524D6-857B-2FFD-63B1-D12B63F796DB}"/>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2" name="Rectangle 21">
              <a:extLst>
                <a:ext uri="{FF2B5EF4-FFF2-40B4-BE49-F238E27FC236}">
                  <a16:creationId xmlns:a16="http://schemas.microsoft.com/office/drawing/2014/main" id="{4F6D1AB8-A2A2-9625-8547-5316520B0492}"/>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3" name="Straight Connector 22">
              <a:extLst>
                <a:ext uri="{FF2B5EF4-FFF2-40B4-BE49-F238E27FC236}">
                  <a16:creationId xmlns:a16="http://schemas.microsoft.com/office/drawing/2014/main" id="{85421BFF-44D1-B86B-88B2-04F98D768DC5}"/>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75F498-FCA0-9C54-D695-4A01E4052757}"/>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25" name="Straight Connector 24">
              <a:extLst>
                <a:ext uri="{FF2B5EF4-FFF2-40B4-BE49-F238E27FC236}">
                  <a16:creationId xmlns:a16="http://schemas.microsoft.com/office/drawing/2014/main" id="{2DE549CC-2647-843B-EF6A-5D92E23FE1F6}"/>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C2C13A2-BCD8-357D-C684-B024F263F741}"/>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27" name="Straight Connector 26">
              <a:extLst>
                <a:ext uri="{FF2B5EF4-FFF2-40B4-BE49-F238E27FC236}">
                  <a16:creationId xmlns:a16="http://schemas.microsoft.com/office/drawing/2014/main" id="{CA46D09E-C585-DB2E-63E1-FC10B0649ED5}"/>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88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6F1F5F-3E40-7338-759B-784CCF7C5350}"/>
              </a:ext>
            </a:extLst>
          </p:cNvPr>
          <p:cNvSpPr txBox="1">
            <a:spLocks/>
          </p:cNvSpPr>
          <p:nvPr/>
        </p:nvSpPr>
        <p:spPr>
          <a:xfrm>
            <a:off x="666702" y="859866"/>
            <a:ext cx="7486697" cy="101310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Đề</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xuất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thuật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toán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tham</a:t>
            </a:r>
            <a:r>
              <a:rPr lang="en-GB" sz="2200" dirty="0">
                <a:latin typeface="Arial" panose="020B0604020202020204" pitchFamily="34" charset="0"/>
                <a:cs typeface="Arial" panose="020B0604020202020204" pitchFamily="34" charset="0"/>
              </a:rPr>
              <a:t> lam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525AB88-A6D5-53AE-0819-1FDA7CF81322}"/>
                  </a:ext>
                </a:extLst>
              </p:cNvPr>
              <p:cNvSpPr txBox="1">
                <a:spLocks/>
              </p:cNvSpPr>
              <p:nvPr/>
            </p:nvSpPr>
            <p:spPr>
              <a:xfrm>
                <a:off x="5909421" y="1397403"/>
                <a:ext cx="6038897" cy="485376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𝑺</m:t>
                    </m:r>
                  </m:oMath>
                </a14:m>
                <a:r>
                  <a:rPr lang="vi-VN" sz="2200" b="1" dirty="0">
                    <a:solidFill>
                      <a:schemeClr val="tx1"/>
                    </a:solidFill>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Lời giải cần tìm</a:t>
                </a: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𝑪</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Tập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ứng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viên</a:t>
                </a:r>
                <a:endParaRPr lang="vi-VN" sz="2200" dirty="0">
                  <a:latin typeface="Arial" panose="020B0604020202020204" pitchFamily="34" charset="0"/>
                  <a:cs typeface="Arial" panose="020B0604020202020204" pitchFamily="34" charset="0"/>
                </a:endParaRPr>
              </a:p>
              <a:p>
                <a:pPr lvl="1" algn="just">
                  <a:lnSpc>
                    <a:spcPct val="130000"/>
                  </a:lnSpc>
                </a:pPr>
                <a14:m>
                  <m:oMath xmlns:m="http://schemas.openxmlformats.org/officeDocument/2006/math">
                    <m:r>
                      <a:rPr lang="vi-VN" sz="2200" b="1" i="1" smtClean="0">
                        <a:solidFill>
                          <a:schemeClr val="bg1"/>
                        </a:solidFill>
                        <a:latin typeface="Cambria Math" panose="02040503050406030204" pitchFamily="18" charset="0"/>
                        <a:cs typeface="Arial" panose="020B0604020202020204" pitchFamily="34" charset="0"/>
                      </a:rPr>
                      <m:t>𝒔𝒆𝒍𝒆𝒄𝒕</m:t>
                    </m:r>
                    <m:r>
                      <a:rPr lang="vi-VN" sz="2200" b="1" i="1" smtClean="0">
                        <a:solidFill>
                          <a:schemeClr val="bg1"/>
                        </a:solidFill>
                        <a:latin typeface="Cambria Math" panose="02040503050406030204" pitchFamily="18" charset="0"/>
                        <a:cs typeface="Arial" panose="020B0604020202020204" pitchFamily="34" charset="0"/>
                      </a:rPr>
                      <m:t>(</m:t>
                    </m:r>
                    <m:r>
                      <a:rPr lang="vi-VN" sz="2200" b="1" i="1" smtClean="0">
                        <a:solidFill>
                          <a:schemeClr val="bg1"/>
                        </a:solidFill>
                        <a:latin typeface="Cambria Math" panose="02040503050406030204" pitchFamily="18" charset="0"/>
                        <a:cs typeface="Arial" panose="020B0604020202020204" pitchFamily="34" charset="0"/>
                      </a:rPr>
                      <m:t>𝑪</m:t>
                    </m:r>
                    <m:r>
                      <a:rPr lang="vi-VN" sz="2200" b="1" i="1" smtClean="0">
                        <a:solidFill>
                          <a:schemeClr val="bg1"/>
                        </a:solidFill>
                        <a:latin typeface="Cambria Math" panose="02040503050406030204" pitchFamily="18" charset="0"/>
                        <a:cs typeface="Arial" panose="020B0604020202020204" pitchFamily="34" charset="0"/>
                      </a:rPr>
                      <m:t>)</m:t>
                    </m:r>
                  </m:oMath>
                </a14:m>
                <a:r>
                  <a:rPr lang="vi-VN" sz="2200" b="1"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Hàm</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chọn</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ra</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ứng</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cử</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viên</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tiềm</a:t>
                </a:r>
                <a:r>
                  <a:rPr lang="vi-VN" sz="2200" dirty="0">
                    <a:solidFill>
                      <a:schemeClr val="bg1"/>
                    </a:solidFill>
                    <a:latin typeface="Arial" panose="020B0604020202020204" pitchFamily="34" charset="0"/>
                    <a:cs typeface="Arial" panose="020B0604020202020204" pitchFamily="34" charset="0"/>
                  </a:rPr>
                  <a:t> năng </a:t>
                </a:r>
                <a:r>
                  <a:rPr lang="vi-VN" sz="2200" dirty="0" err="1">
                    <a:solidFill>
                      <a:schemeClr val="bg1"/>
                    </a:solidFill>
                    <a:latin typeface="Arial" panose="020B0604020202020204" pitchFamily="34" charset="0"/>
                    <a:cs typeface="Arial" panose="020B0604020202020204" pitchFamily="34" charset="0"/>
                  </a:rPr>
                  <a:t>nhất</a:t>
                </a:r>
                <a:endParaRPr lang="vi-VN" sz="2200" dirty="0">
                  <a:solidFill>
                    <a:schemeClr val="bg1"/>
                  </a:solidFill>
                  <a:latin typeface="Arial" panose="020B0604020202020204" pitchFamily="34" charset="0"/>
                  <a:cs typeface="Arial" panose="020B0604020202020204" pitchFamily="34" charset="0"/>
                </a:endParaRP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𝒔𝒐𝒍𝒖𝒕𝒊𝒐𝒏</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𝑺</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TRUE </a:t>
                </a:r>
                <a:r>
                  <a:rPr lang="vi-VN" sz="2200" dirty="0" err="1">
                    <a:latin typeface="Arial" panose="020B0604020202020204" pitchFamily="34" charset="0"/>
                    <a:cs typeface="Arial" panose="020B0604020202020204" pitchFamily="34" charset="0"/>
                  </a:rPr>
                  <a:t>nếu</a:t>
                </a:r>
                <a:r>
                  <a:rPr lang="vi-VN" sz="2200" dirty="0">
                    <a:latin typeface="Arial" panose="020B0604020202020204" pitchFamily="34" charset="0"/>
                    <a:cs typeface="Arial" panose="020B0604020202020204" pitchFamily="34" charset="0"/>
                  </a:rPr>
                  <a:t> </a:t>
                </a:r>
                <a14:m>
                  <m:oMath xmlns:m="http://schemas.openxmlformats.org/officeDocument/2006/math">
                    <m:r>
                      <a:rPr lang="vi-VN" sz="2200" i="1" smtClean="0">
                        <a:solidFill>
                          <a:schemeClr val="accent4"/>
                        </a:solidFill>
                        <a:latin typeface="Cambria Math" panose="02040503050406030204" pitchFamily="18" charset="0"/>
                        <a:cs typeface="Arial" panose="020B0604020202020204" pitchFamily="34" charset="0"/>
                      </a:rPr>
                      <m:t>𝑆</m:t>
                    </m:r>
                  </m:oMath>
                </a14:m>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là</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một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lời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giải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hợp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lệ</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ngược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lại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FALSE</a:t>
                </a: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𝒇𝒆𝒂𝒔𝒊𝒃𝒍𝒆</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𝑺</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TRUE </a:t>
                </a:r>
                <a:r>
                  <a:rPr lang="vi-VN" sz="2200" dirty="0" err="1">
                    <a:latin typeface="Arial" panose="020B0604020202020204" pitchFamily="34" charset="0"/>
                    <a:cs typeface="Arial" panose="020B0604020202020204" pitchFamily="34" charset="0"/>
                  </a:rPr>
                  <a:t>nếu</a:t>
                </a:r>
                <a:r>
                  <a:rPr lang="vi-VN" sz="2200" dirty="0">
                    <a:latin typeface="Arial" panose="020B0604020202020204" pitchFamily="34" charset="0"/>
                    <a:cs typeface="Arial" panose="020B0604020202020204" pitchFamily="34" charset="0"/>
                  </a:rPr>
                  <a:t> </a:t>
                </a:r>
                <a14:m>
                  <m:oMath xmlns:m="http://schemas.openxmlformats.org/officeDocument/2006/math">
                    <m:r>
                      <a:rPr lang="vi-VN" sz="2200" i="1" smtClean="0">
                        <a:solidFill>
                          <a:schemeClr val="accent4"/>
                        </a:solidFill>
                        <a:latin typeface="Cambria Math" panose="02040503050406030204" pitchFamily="18" charset="0"/>
                        <a:cs typeface="Arial" panose="020B0604020202020204" pitchFamily="34" charset="0"/>
                      </a:rPr>
                      <m:t>𝑆</m:t>
                    </m:r>
                  </m:oMath>
                </a14:m>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không</a:t>
                </a:r>
                <a:r>
                  <a:rPr lang="vi-VN" sz="2200" dirty="0">
                    <a:latin typeface="Arial" panose="020B0604020202020204" pitchFamily="34" charset="0"/>
                    <a:cs typeface="Arial" panose="020B0604020202020204" pitchFamily="34" charset="0"/>
                  </a:rPr>
                  <a:t> vi </a:t>
                </a:r>
                <a:r>
                  <a:rPr lang="vi-VN" sz="2200" dirty="0" err="1">
                    <a:latin typeface="Arial" panose="020B0604020202020204" pitchFamily="34" charset="0"/>
                    <a:cs typeface="Arial" panose="020B0604020202020204" pitchFamily="34" charset="0"/>
                  </a:rPr>
                  <a:t>phạm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ràng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buộc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ngược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lại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FALSE</a:t>
                </a:r>
                <a:endParaRPr lang="vi-VN" sz="2200" dirty="0"/>
              </a:p>
            </p:txBody>
          </p:sp>
        </mc:Choice>
        <mc:Fallback xmlns="">
          <p:sp>
            <p:nvSpPr>
              <p:cNvPr id="3" name="Text Placeholder 2">
                <a:extLst>
                  <a:ext uri="{FF2B5EF4-FFF2-40B4-BE49-F238E27FC236}">
                    <a16:creationId xmlns:a16="http://schemas.microsoft.com/office/drawing/2014/main" id="{4525AB88-A6D5-53AE-0819-1FDA7CF81322}"/>
                  </a:ext>
                </a:extLst>
              </p:cNvPr>
              <p:cNvSpPr txBox="1">
                <a:spLocks noRot="1" noChangeAspect="1" noMove="1" noResize="1" noEditPoints="1" noAdjustHandles="1" noChangeArrowheads="1" noChangeShapeType="1" noTextEdit="1"/>
              </p:cNvSpPr>
              <p:nvPr/>
            </p:nvSpPr>
            <p:spPr>
              <a:xfrm>
                <a:off x="5909421" y="1397403"/>
                <a:ext cx="6038897" cy="4853766"/>
              </a:xfrm>
              <a:prstGeom prst="rect">
                <a:avLst/>
              </a:prstGeom>
              <a:blipFill>
                <a:blip r:embed="rId5"/>
                <a:stretch>
                  <a:fillRect t="-879" r="-1211"/>
                </a:stretch>
              </a:blipFill>
            </p:spPr>
            <p:txBody>
              <a:bodyPr/>
              <a:lstStyle/>
              <a:p>
                <a:r>
                  <a:rPr lang="en-US">
                    <a:noFill/>
                  </a:rPr>
                  <a:t> </a:t>
                </a:r>
              </a:p>
            </p:txBody>
          </p:sp>
        </mc:Fallback>
      </mc:AlternateContent>
      <p:sp>
        <p:nvSpPr>
          <p:cNvPr id="37" name="Speech Bubble: Rectangle 36">
            <a:extLst>
              <a:ext uri="{FF2B5EF4-FFF2-40B4-BE49-F238E27FC236}">
                <a16:creationId xmlns:a16="http://schemas.microsoft.com/office/drawing/2014/main" id="{2E0DADE6-2E10-FA50-2C37-20154A8226D2}"/>
              </a:ext>
            </a:extLst>
          </p:cNvPr>
          <p:cNvSpPr/>
          <p:nvPr/>
        </p:nvSpPr>
        <p:spPr>
          <a:xfrm>
            <a:off x="478750" y="1671893"/>
            <a:ext cx="3876816" cy="512302"/>
          </a:xfrm>
          <a:prstGeom prst="wedgeRectCallout">
            <a:avLst>
              <a:gd name="adj1" fmla="val 82637"/>
              <a:gd name="adj2" fmla="val -5280"/>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Tập con các đoạn thẳng</a:t>
            </a:r>
          </a:p>
        </p:txBody>
      </p:sp>
      <p:sp>
        <p:nvSpPr>
          <p:cNvPr id="39" name="Speech Bubble: Rectangle 38">
            <a:extLst>
              <a:ext uri="{FF2B5EF4-FFF2-40B4-BE49-F238E27FC236}">
                <a16:creationId xmlns:a16="http://schemas.microsoft.com/office/drawing/2014/main" id="{980092BC-AB23-3372-3399-D072195CBB7D}"/>
              </a:ext>
            </a:extLst>
          </p:cNvPr>
          <p:cNvSpPr/>
          <p:nvPr/>
        </p:nvSpPr>
        <p:spPr>
          <a:xfrm>
            <a:off x="519611" y="2314094"/>
            <a:ext cx="3876816" cy="512302"/>
          </a:xfrm>
          <a:prstGeom prst="wedgeRectCallout">
            <a:avLst>
              <a:gd name="adj1" fmla="val 82462"/>
              <a:gd name="adj2" fmla="val -278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đoạn</a:t>
            </a:r>
            <a:r>
              <a:rPr lang="en-US" dirty="0"/>
              <a:t> </a:t>
            </a:r>
            <a:r>
              <a:rPr lang="en-US" dirty="0" err="1"/>
              <a:t>thẳng</a:t>
            </a:r>
            <a:endParaRPr lang="en-US" dirty="0"/>
          </a:p>
        </p:txBody>
      </p:sp>
      <p:sp>
        <p:nvSpPr>
          <p:cNvPr id="40" name="Speech Bubble: Rectangle 39">
            <a:extLst>
              <a:ext uri="{FF2B5EF4-FFF2-40B4-BE49-F238E27FC236}">
                <a16:creationId xmlns:a16="http://schemas.microsoft.com/office/drawing/2014/main" id="{096E1826-5374-04B8-DDF8-D52258740E34}"/>
              </a:ext>
            </a:extLst>
          </p:cNvPr>
          <p:cNvSpPr/>
          <p:nvPr/>
        </p:nvSpPr>
        <p:spPr>
          <a:xfrm>
            <a:off x="519611" y="3096659"/>
            <a:ext cx="3876816" cy="512302"/>
          </a:xfrm>
          <a:prstGeom prst="wedgeRectCallout">
            <a:avLst>
              <a:gd name="adj1" fmla="val 85875"/>
              <a:gd name="adj2" fmla="val -7532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Đoạn thẳng có </a:t>
            </a:r>
            <a:r>
              <a:rPr lang="en-US">
                <a:solidFill>
                  <a:srgbClr val="FF0000"/>
                </a:solidFill>
                <a:highlight>
                  <a:srgbClr val="FFFF00"/>
                </a:highlight>
              </a:rPr>
              <a:t>…</a:t>
            </a:r>
            <a:r>
              <a:rPr lang="en-US"/>
              <a:t> nhỏ nhất</a:t>
            </a:r>
          </a:p>
        </p:txBody>
      </p:sp>
      <p:sp>
        <p:nvSpPr>
          <p:cNvPr id="41" name="Speech Bubble: Rectangle 40">
            <a:extLst>
              <a:ext uri="{FF2B5EF4-FFF2-40B4-BE49-F238E27FC236}">
                <a16:creationId xmlns:a16="http://schemas.microsoft.com/office/drawing/2014/main" id="{AAD37116-3428-4A9F-2F58-E5F05825959F}"/>
              </a:ext>
            </a:extLst>
          </p:cNvPr>
          <p:cNvSpPr/>
          <p:nvPr/>
        </p:nvSpPr>
        <p:spPr>
          <a:xfrm>
            <a:off x="519612" y="3889491"/>
            <a:ext cx="3876815" cy="512302"/>
          </a:xfrm>
          <a:prstGeom prst="wedgeRectCallout">
            <a:avLst>
              <a:gd name="adj1" fmla="val 86450"/>
              <a:gd name="adj2" fmla="val -43689"/>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Các đoạn thẳng không giao nhau</a:t>
            </a:r>
          </a:p>
        </p:txBody>
      </p:sp>
      <mc:AlternateContent xmlns:mc="http://schemas.openxmlformats.org/markup-compatibility/2006" xmlns:a14="http://schemas.microsoft.com/office/drawing/2010/main">
        <mc:Choice Requires="a14">
          <p:sp>
            <p:nvSpPr>
              <p:cNvPr id="42" name="Speech Bubble: Rectangle 41">
                <a:extLst>
                  <a:ext uri="{FF2B5EF4-FFF2-40B4-BE49-F238E27FC236}">
                    <a16:creationId xmlns:a16="http://schemas.microsoft.com/office/drawing/2014/main" id="{63176D30-7E36-718F-39E7-F2C52FF30CC5}"/>
                  </a:ext>
                </a:extLst>
              </p:cNvPr>
              <p:cNvSpPr/>
              <p:nvPr/>
            </p:nvSpPr>
            <p:spPr>
              <a:xfrm>
                <a:off x="519613" y="4758118"/>
                <a:ext cx="3876814" cy="862708"/>
              </a:xfrm>
              <a:prstGeom prst="wedgeRectCallout">
                <a:avLst>
                  <a:gd name="adj1" fmla="val 86676"/>
                  <a:gd name="adj2" fmla="val 1067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đoạn</a:t>
                </a:r>
                <a:r>
                  <a:rPr lang="en-US" dirty="0"/>
                  <a:t> </a:t>
                </a:r>
                <a:r>
                  <a:rPr lang="en-US" dirty="0" err="1"/>
                  <a:t>thẳng</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không</a:t>
                </a:r>
                <a:r>
                  <a:rPr lang="en-US" dirty="0"/>
                  <a:t> </a:t>
                </a:r>
                <a:r>
                  <a:rPr lang="en-US" dirty="0" err="1"/>
                  <a:t>giao</a:t>
                </a:r>
                <a:r>
                  <a:rPr lang="en-US" dirty="0"/>
                  <a:t> </a:t>
                </a:r>
                <a:r>
                  <a:rPr lang="en-US" dirty="0" err="1"/>
                  <a:t>nhau</a:t>
                </a:r>
                <a:endParaRPr lang="en-US" dirty="0"/>
              </a:p>
            </p:txBody>
          </p:sp>
        </mc:Choice>
        <mc:Fallback xmlns="">
          <p:sp>
            <p:nvSpPr>
              <p:cNvPr id="42" name="Speech Bubble: Rectangle 41">
                <a:extLst>
                  <a:ext uri="{FF2B5EF4-FFF2-40B4-BE49-F238E27FC236}">
                    <a16:creationId xmlns:a16="http://schemas.microsoft.com/office/drawing/2014/main" id="{63176D30-7E36-718F-39E7-F2C52FF30CC5}"/>
                  </a:ext>
                </a:extLst>
              </p:cNvPr>
              <p:cNvSpPr>
                <a:spLocks noRot="1" noChangeAspect="1" noMove="1" noResize="1" noEditPoints="1" noAdjustHandles="1" noChangeArrowheads="1" noChangeShapeType="1" noTextEdit="1"/>
              </p:cNvSpPr>
              <p:nvPr/>
            </p:nvSpPr>
            <p:spPr>
              <a:xfrm>
                <a:off x="519613" y="4758118"/>
                <a:ext cx="3876814" cy="862708"/>
              </a:xfrm>
              <a:prstGeom prst="wedgeRectCallout">
                <a:avLst>
                  <a:gd name="adj1" fmla="val 86676"/>
                  <a:gd name="adj2" fmla="val 10674"/>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 Placeholder 2">
                <a:extLst>
                  <a:ext uri="{FF2B5EF4-FFF2-40B4-BE49-F238E27FC236}">
                    <a16:creationId xmlns:a16="http://schemas.microsoft.com/office/drawing/2014/main" id="{CDD384D1-9871-1C4E-0F3C-874974126D5A}"/>
                  </a:ext>
                </a:extLst>
              </p:cNvPr>
              <p:cNvSpPr txBox="1">
                <a:spLocks/>
              </p:cNvSpPr>
              <p:nvPr/>
            </p:nvSpPr>
            <p:spPr>
              <a:xfrm>
                <a:off x="5909422" y="2461085"/>
                <a:ext cx="6038896"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43" name="Text Placeholder 2">
                <a:extLst>
                  <a:ext uri="{FF2B5EF4-FFF2-40B4-BE49-F238E27FC236}">
                    <a16:creationId xmlns:a16="http://schemas.microsoft.com/office/drawing/2014/main" id="{CDD384D1-9871-1C4E-0F3C-874974126D5A}"/>
                  </a:ext>
                </a:extLst>
              </p:cNvPr>
              <p:cNvSpPr txBox="1">
                <a:spLocks noRot="1" noChangeAspect="1" noMove="1" noResize="1" noEditPoints="1" noAdjustHandles="1" noChangeArrowheads="1" noChangeShapeType="1" noTextEdit="1"/>
              </p:cNvSpPr>
              <p:nvPr/>
            </p:nvSpPr>
            <p:spPr>
              <a:xfrm>
                <a:off x="5909422" y="2461085"/>
                <a:ext cx="6038896" cy="969516"/>
              </a:xfrm>
              <a:prstGeom prst="rect">
                <a:avLst/>
              </a:prstGeom>
              <a:blipFill>
                <a:blip r:embed="rId7"/>
                <a:stretch>
                  <a:fillRect t="-4403" r="-1211" b="-7547"/>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005B771-5E04-D98A-EC61-F3AA2020A310}"/>
              </a:ext>
            </a:extLst>
          </p:cNvPr>
          <p:cNvSpPr>
            <a:spLocks noGrp="1"/>
          </p:cNvSpPr>
          <p:nvPr>
            <p:ph type="sldNum" sz="quarter" idx="12"/>
          </p:nvPr>
        </p:nvSpPr>
        <p:spPr>
          <a:xfrm>
            <a:off x="11667838" y="5885409"/>
            <a:ext cx="457200" cy="365760"/>
          </a:xfrm>
        </p:spPr>
        <p:txBody>
          <a:bodyPr/>
          <a:lstStyle/>
          <a:p>
            <a:pPr algn="ctr"/>
            <a:fld id="{28EBF41B-E76F-4E29-9B4C-26023309D029}" type="slidenum">
              <a:rPr lang="vi-VN" smtClean="0"/>
              <a:pPr algn="ctr"/>
              <a:t>14</a:t>
            </a:fld>
            <a:endParaRPr lang="vi-VN" dirty="0"/>
          </a:p>
        </p:txBody>
      </p:sp>
      <p:sp>
        <p:nvSpPr>
          <p:cNvPr id="4" name="Title 2">
            <a:extLst>
              <a:ext uri="{FF2B5EF4-FFF2-40B4-BE49-F238E27FC236}">
                <a16:creationId xmlns:a16="http://schemas.microsoft.com/office/drawing/2014/main" id="{BAAD36C1-B112-D096-56FA-2724EDC7433C}"/>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p>
        </p:txBody>
      </p:sp>
    </p:spTree>
    <p:extLst>
      <p:ext uri="{BB962C8B-B14F-4D97-AF65-F5344CB8AC3E}">
        <p14:creationId xmlns:p14="http://schemas.microsoft.com/office/powerpoint/2010/main" val="154029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84468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84468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Speech Bubble: Rectangle 3">
                <a:extLst>
                  <a:ext uri="{FF2B5EF4-FFF2-40B4-BE49-F238E27FC236}">
                    <a16:creationId xmlns:a16="http://schemas.microsoft.com/office/drawing/2014/main" id="{57143630-FE28-E0F6-0F66-797AEF5D39F9}"/>
                  </a:ext>
                </a:extLst>
              </p:cNvPr>
              <p:cNvSpPr/>
              <p:nvPr/>
            </p:nvSpPr>
            <p:spPr>
              <a:xfrm>
                <a:off x="485216" y="87071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900" b="1" dirty="0" err="1">
                    <a:solidFill>
                      <a:schemeClr val="accent1">
                        <a:lumMod val="75000"/>
                        <a:lumOff val="25000"/>
                      </a:schemeClr>
                    </a:solidFill>
                  </a:rPr>
                  <a:t>Đoạn</a:t>
                </a:r>
                <a:r>
                  <a:rPr lang="en-US" sz="1900" b="1" dirty="0">
                    <a:solidFill>
                      <a:schemeClr val="accent1">
                        <a:lumMod val="75000"/>
                        <a:lumOff val="25000"/>
                      </a:schemeClr>
                    </a:solidFill>
                  </a:rPr>
                  <a:t> </a:t>
                </a:r>
                <a:r>
                  <a:rPr lang="en-US" sz="1900" b="1" dirty="0" err="1">
                    <a:solidFill>
                      <a:schemeClr val="accent1">
                        <a:lumMod val="75000"/>
                        <a:lumOff val="25000"/>
                      </a:schemeClr>
                    </a:solidFill>
                  </a:rPr>
                  <a:t>thẳng</a:t>
                </a:r>
                <a:r>
                  <a:rPr lang="en-US" sz="1900" b="1" dirty="0">
                    <a:solidFill>
                      <a:schemeClr val="accent1">
                        <a:lumMod val="75000"/>
                        <a:lumOff val="25000"/>
                      </a:schemeClr>
                    </a:solidFill>
                  </a:rPr>
                  <a:t> </a:t>
                </a:r>
                <a:r>
                  <a:rPr lang="en-US" sz="1900" b="1" dirty="0" err="1">
                    <a:solidFill>
                      <a:schemeClr val="accent1">
                        <a:lumMod val="75000"/>
                        <a:lumOff val="25000"/>
                      </a:schemeClr>
                    </a:solidFill>
                  </a:rPr>
                  <a:t>có</a:t>
                </a:r>
                <a:r>
                  <a:rPr lang="en-US" sz="1900" b="1" dirty="0">
                    <a:solidFill>
                      <a:schemeClr val="accent1">
                        <a:lumMod val="75000"/>
                        <a:lumOff val="25000"/>
                      </a:schemeClr>
                    </a:solidFill>
                  </a:rPr>
                  <a:t> </a:t>
                </a:r>
                <a14:m>
                  <m:oMath xmlns:m="http://schemas.openxmlformats.org/officeDocument/2006/math">
                    <m:sSub>
                      <m:sSubPr>
                        <m:ctrlPr>
                          <a:rPr lang="en-US" sz="1900" b="1" i="1" smtClean="0">
                            <a:solidFill>
                              <a:schemeClr val="accent1">
                                <a:lumMod val="75000"/>
                                <a:lumOff val="25000"/>
                              </a:schemeClr>
                            </a:solidFill>
                            <a:latin typeface="Cambria Math" panose="02040503050406030204" pitchFamily="18" charset="0"/>
                          </a:rPr>
                        </m:ctrlPr>
                      </m:sSubPr>
                      <m:e>
                        <m:r>
                          <a:rPr lang="en-US" sz="1900" b="1" i="1" smtClean="0">
                            <a:solidFill>
                              <a:schemeClr val="accent1">
                                <a:lumMod val="75000"/>
                                <a:lumOff val="25000"/>
                              </a:schemeClr>
                            </a:solidFill>
                            <a:latin typeface="Cambria Math" panose="02040503050406030204" pitchFamily="18" charset="0"/>
                          </a:rPr>
                          <m:t>𝒂</m:t>
                        </m:r>
                      </m:e>
                      <m:sub>
                        <m:r>
                          <a:rPr lang="en-US" sz="1900" b="1" i="1" smtClean="0">
                            <a:solidFill>
                              <a:schemeClr val="accent1">
                                <a:lumMod val="75000"/>
                                <a:lumOff val="25000"/>
                              </a:schemeClr>
                            </a:solidFill>
                            <a:latin typeface="Cambria Math" panose="02040503050406030204" pitchFamily="18" charset="0"/>
                          </a:rPr>
                          <m:t>𝒊</m:t>
                        </m:r>
                      </m:sub>
                    </m:sSub>
                  </m:oMath>
                </a14:m>
                <a:r>
                  <a:rPr lang="en-US" sz="1900" b="1" dirty="0">
                    <a:solidFill>
                      <a:schemeClr val="accent1">
                        <a:lumMod val="75000"/>
                        <a:lumOff val="25000"/>
                      </a:schemeClr>
                    </a:solidFill>
                  </a:rPr>
                  <a:t> </a:t>
                </a:r>
                <a:r>
                  <a:rPr lang="en-US" sz="1900" b="1" dirty="0" err="1">
                    <a:solidFill>
                      <a:schemeClr val="accent1">
                        <a:lumMod val="75000"/>
                        <a:lumOff val="25000"/>
                      </a:schemeClr>
                    </a:solidFill>
                  </a:rPr>
                  <a:t>nhỏ</a:t>
                </a:r>
                <a:r>
                  <a:rPr lang="en-US" sz="1900" b="1" dirty="0">
                    <a:solidFill>
                      <a:schemeClr val="accent1">
                        <a:lumMod val="75000"/>
                        <a:lumOff val="25000"/>
                      </a:schemeClr>
                    </a:solidFill>
                  </a:rPr>
                  <a:t> </a:t>
                </a:r>
                <a:r>
                  <a:rPr lang="en-US" sz="1900" b="1" dirty="0" err="1">
                    <a:solidFill>
                      <a:schemeClr val="accent1">
                        <a:lumMod val="75000"/>
                        <a:lumOff val="25000"/>
                      </a:schemeClr>
                    </a:solidFill>
                  </a:rPr>
                  <a:t>nhất</a:t>
                </a:r>
                <a:endParaRPr lang="en-US" sz="1900" b="1" dirty="0">
                  <a:solidFill>
                    <a:schemeClr val="accent1">
                      <a:lumMod val="75000"/>
                      <a:lumOff val="25000"/>
                    </a:schemeClr>
                  </a:solidFill>
                </a:endParaRPr>
              </a:p>
            </p:txBody>
          </p:sp>
        </mc:Choice>
        <mc:Fallback xmlns="">
          <p:sp>
            <p:nvSpPr>
              <p:cNvPr id="4" name="Speech Bubble: Rectangle 3">
                <a:extLst>
                  <a:ext uri="{FF2B5EF4-FFF2-40B4-BE49-F238E27FC236}">
                    <a16:creationId xmlns:a16="http://schemas.microsoft.com/office/drawing/2014/main" id="{57143630-FE28-E0F6-0F66-797AEF5D39F9}"/>
                  </a:ext>
                </a:extLst>
              </p:cNvPr>
              <p:cNvSpPr>
                <a:spLocks noRot="1" noChangeAspect="1" noMove="1" noResize="1" noEditPoints="1" noAdjustHandles="1" noChangeArrowheads="1" noChangeShapeType="1" noTextEdit="1"/>
              </p:cNvSpPr>
              <p:nvPr/>
            </p:nvSpPr>
            <p:spPr>
              <a:xfrm>
                <a:off x="485216" y="870711"/>
                <a:ext cx="3391600" cy="512302"/>
              </a:xfrm>
              <a:prstGeom prst="wedgeRectCallout">
                <a:avLst>
                  <a:gd name="adj1" fmla="val 75733"/>
                  <a:gd name="adj2" fmla="val -3662"/>
                </a:avLst>
              </a:prstGeom>
              <a:blipFill>
                <a:blip r:embed="rId6"/>
                <a:stretch>
                  <a:fillRect b="-5682"/>
                </a:stretch>
              </a:blipFill>
              <a:ln w="25400">
                <a:solidFill>
                  <a:schemeClr val="tx1"/>
                </a:solidFill>
                <a:tailEnd type="none" w="lg" len="lg"/>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D3A9B4F8-44ED-AC6B-CDAE-354BD83F2C75}"/>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980247" y="5236547"/>
            <a:ext cx="7931967" cy="355820"/>
          </a:xfrm>
          <a:prstGeom prst="rect">
            <a:avLst/>
          </a:prstGeom>
        </p:spPr>
      </p:pic>
      <p:cxnSp>
        <p:nvCxnSpPr>
          <p:cNvPr id="7" name="Straight Connector 6">
            <a:extLst>
              <a:ext uri="{FF2B5EF4-FFF2-40B4-BE49-F238E27FC236}">
                <a16:creationId xmlns:a16="http://schemas.microsoft.com/office/drawing/2014/main" id="{9EE26260-BEF2-51A4-1BA6-3B379CE04031}"/>
              </a:ext>
            </a:extLst>
          </p:cNvPr>
          <p:cNvCxnSpPr>
            <a:cxnSpLocks/>
          </p:cNvCxnSpPr>
          <p:nvPr/>
        </p:nvCxnSpPr>
        <p:spPr>
          <a:xfrm flipV="1">
            <a:off x="2820803" y="3910448"/>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E79C1F-C26A-D63C-427A-4318E96FA879}"/>
              </a:ext>
            </a:extLst>
          </p:cNvPr>
          <p:cNvCxnSpPr>
            <a:cxnSpLocks/>
          </p:cNvCxnSpPr>
          <p:nvPr/>
        </p:nvCxnSpPr>
        <p:spPr>
          <a:xfrm flipV="1">
            <a:off x="7221530" y="3910448"/>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C0499-4CC8-2C69-DDF1-CF794E2D476B}"/>
              </a:ext>
            </a:extLst>
          </p:cNvPr>
          <p:cNvCxnSpPr>
            <a:cxnSpLocks/>
          </p:cNvCxnSpPr>
          <p:nvPr/>
        </p:nvCxnSpPr>
        <p:spPr>
          <a:xfrm flipV="1">
            <a:off x="3751892" y="3910447"/>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AB65E2-E2CB-2298-35BB-DEFBE8E1683C}"/>
              </a:ext>
            </a:extLst>
          </p:cNvPr>
          <p:cNvCxnSpPr>
            <a:cxnSpLocks/>
          </p:cNvCxnSpPr>
          <p:nvPr/>
        </p:nvCxnSpPr>
        <p:spPr>
          <a:xfrm flipV="1">
            <a:off x="5022027" y="3910447"/>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0FD6FB-C9DD-AAD7-7BCF-925A8A67E68B}"/>
              </a:ext>
            </a:extLst>
          </p:cNvPr>
          <p:cNvCxnSpPr>
            <a:cxnSpLocks/>
          </p:cNvCxnSpPr>
          <p:nvPr/>
        </p:nvCxnSpPr>
        <p:spPr>
          <a:xfrm flipV="1">
            <a:off x="5643327"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055630-9582-EAEA-C190-EF6F52DFE70E}"/>
              </a:ext>
            </a:extLst>
          </p:cNvPr>
          <p:cNvCxnSpPr>
            <a:cxnSpLocks/>
          </p:cNvCxnSpPr>
          <p:nvPr/>
        </p:nvCxnSpPr>
        <p:spPr>
          <a:xfrm flipV="1">
            <a:off x="6283557"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1EBC06-FE57-403A-DE4F-5181E014F1EC}"/>
              </a:ext>
            </a:extLst>
          </p:cNvPr>
          <p:cNvCxnSpPr>
            <a:cxnSpLocks/>
          </p:cNvCxnSpPr>
          <p:nvPr/>
        </p:nvCxnSpPr>
        <p:spPr>
          <a:xfrm flipV="1">
            <a:off x="6603673"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49F0F0-6FB6-3470-240A-B2501552F06B}"/>
              </a:ext>
            </a:extLst>
          </p:cNvPr>
          <p:cNvCxnSpPr>
            <a:cxnSpLocks/>
          </p:cNvCxnSpPr>
          <p:nvPr/>
        </p:nvCxnSpPr>
        <p:spPr>
          <a:xfrm flipV="1">
            <a:off x="7564019"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DD1278E-A955-8B18-5354-5A286757778C}"/>
              </a:ext>
            </a:extLst>
          </p:cNvPr>
          <p:cNvSpPr/>
          <p:nvPr/>
        </p:nvSpPr>
        <p:spPr>
          <a:xfrm>
            <a:off x="6607111" y="4939255"/>
            <a:ext cx="927651"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23" name="Straight Connector 22">
            <a:extLst>
              <a:ext uri="{FF2B5EF4-FFF2-40B4-BE49-F238E27FC236}">
                <a16:creationId xmlns:a16="http://schemas.microsoft.com/office/drawing/2014/main" id="{AF35347B-31F0-D7DB-F0EC-1E039674BE21}"/>
              </a:ext>
            </a:extLst>
          </p:cNvPr>
          <p:cNvCxnSpPr>
            <a:cxnSpLocks/>
          </p:cNvCxnSpPr>
          <p:nvPr/>
        </p:nvCxnSpPr>
        <p:spPr>
          <a:xfrm flipV="1">
            <a:off x="8154339"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2F7B33-6978-7941-86CE-C2EC5B71E943}"/>
              </a:ext>
            </a:extLst>
          </p:cNvPr>
          <p:cNvCxnSpPr>
            <a:cxnSpLocks/>
          </p:cNvCxnSpPr>
          <p:nvPr/>
        </p:nvCxnSpPr>
        <p:spPr>
          <a:xfrm flipV="1">
            <a:off x="8794570"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F4D6781-6063-5B76-7C0C-85250E63C24A}"/>
              </a:ext>
            </a:extLst>
          </p:cNvPr>
          <p:cNvSpPr/>
          <p:nvPr/>
        </p:nvSpPr>
        <p:spPr>
          <a:xfrm>
            <a:off x="8153523" y="4939255"/>
            <a:ext cx="647112"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6" name="Rectangle 25">
            <a:extLst>
              <a:ext uri="{FF2B5EF4-FFF2-40B4-BE49-F238E27FC236}">
                <a16:creationId xmlns:a16="http://schemas.microsoft.com/office/drawing/2014/main" id="{F803F2F4-1908-364C-FF26-903043C71BAE}"/>
              </a:ext>
            </a:extLst>
          </p:cNvPr>
          <p:cNvSpPr/>
          <p:nvPr/>
        </p:nvSpPr>
        <p:spPr>
          <a:xfrm>
            <a:off x="2844081" y="4675275"/>
            <a:ext cx="3096984"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7" name="Straight Connector 26">
            <a:extLst>
              <a:ext uri="{FF2B5EF4-FFF2-40B4-BE49-F238E27FC236}">
                <a16:creationId xmlns:a16="http://schemas.microsoft.com/office/drawing/2014/main" id="{85745A3B-B6C7-3E3D-4FB6-4E5A07759E3F}"/>
              </a:ext>
            </a:extLst>
          </p:cNvPr>
          <p:cNvCxnSpPr>
            <a:cxnSpLocks/>
          </p:cNvCxnSpPr>
          <p:nvPr/>
        </p:nvCxnSpPr>
        <p:spPr>
          <a:xfrm flipV="1">
            <a:off x="4713959"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Arrow: Curved Right 27">
            <a:extLst>
              <a:ext uri="{FF2B5EF4-FFF2-40B4-BE49-F238E27FC236}">
                <a16:creationId xmlns:a16="http://schemas.microsoft.com/office/drawing/2014/main" id="{290C4E3C-DF4D-7663-E72C-2F28B3567348}"/>
              </a:ext>
            </a:extLst>
          </p:cNvPr>
          <p:cNvSpPr/>
          <p:nvPr/>
        </p:nvSpPr>
        <p:spPr>
          <a:xfrm>
            <a:off x="823209" y="2539132"/>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F1E300A-CB7A-AEAE-B711-8F006063F615}"/>
                  </a:ext>
                </a:extLst>
              </p:cNvPr>
              <p:cNvSpPr txBox="1"/>
              <p:nvPr/>
            </p:nvSpPr>
            <p:spPr>
              <a:xfrm>
                <a:off x="763928" y="5638402"/>
                <a:ext cx="11428071" cy="430887"/>
              </a:xfrm>
              <a:prstGeom prst="rect">
                <a:avLst/>
              </a:prstGeom>
            </p:spPr>
            <p:txBody>
              <a:bodyPr vert="horz" wrap="square" lIns="91440" tIns="45720" rIns="91440" bIns="45720" rtlCol="0">
                <a:spAutoFit/>
              </a:bodyPr>
              <a:lstStyle/>
              <a:p>
                <a:pPr marL="0" indent="0" algn="l">
                  <a:buNone/>
                </a:pPr>
                <a:r>
                  <a:rPr lang="en-US" sz="2200" dirty="0" err="1">
                    <a:solidFill>
                      <a:srgbClr val="FF0000"/>
                    </a:solidFill>
                  </a:rPr>
                  <a:t>Lời</a:t>
                </a:r>
                <a:r>
                  <a:rPr lang="en-US" sz="2200" dirty="0">
                    <a:solidFill>
                      <a:srgbClr val="FF0000"/>
                    </a:solidFill>
                  </a:rPr>
                  <a:t> </a:t>
                </a:r>
                <a:r>
                  <a:rPr lang="en-US" sz="2200" dirty="0" err="1">
                    <a:solidFill>
                      <a:srgbClr val="FF0000"/>
                    </a:solidFill>
                  </a:rPr>
                  <a:t>giải</a:t>
                </a:r>
                <a:r>
                  <a:rPr lang="en-US" sz="2200" dirty="0">
                    <a:solidFill>
                      <a:srgbClr val="FF0000"/>
                    </a:solidFill>
                  </a:rPr>
                  <a:t> </a:t>
                </a:r>
                <a:r>
                  <a:rPr lang="en-US" sz="2200" dirty="0" err="1">
                    <a:solidFill>
                      <a:srgbClr val="FF0000"/>
                    </a:solidFill>
                  </a:rPr>
                  <a:t>này</a:t>
                </a:r>
                <a:r>
                  <a:rPr lang="en-US" sz="2200" dirty="0">
                    <a:solidFill>
                      <a:srgbClr val="FF0000"/>
                    </a:solidFill>
                  </a:rPr>
                  <a:t> </a:t>
                </a:r>
                <a:r>
                  <a:rPr lang="en-US" sz="2200" dirty="0" err="1">
                    <a:solidFill>
                      <a:srgbClr val="FF0000"/>
                    </a:solidFill>
                  </a:rPr>
                  <a:t>có</a:t>
                </a:r>
                <a:r>
                  <a:rPr lang="en-US" sz="2200" dirty="0">
                    <a:solidFill>
                      <a:srgbClr val="FF0000"/>
                    </a:solidFill>
                  </a:rPr>
                  <a:t> 3 </a:t>
                </a:r>
                <a:r>
                  <a:rPr lang="en-US" sz="2200" dirty="0" err="1">
                    <a:solidFill>
                      <a:srgbClr val="FF0000"/>
                    </a:solidFill>
                  </a:rPr>
                  <a:t>đoạn</a:t>
                </a:r>
                <a:r>
                  <a:rPr lang="en-US" sz="2200" dirty="0">
                    <a:solidFill>
                      <a:srgbClr val="FF0000"/>
                    </a:solidFill>
                  </a:rPr>
                  <a:t> </a:t>
                </a:r>
                <a:r>
                  <a:rPr lang="en-US" sz="2200" dirty="0">
                    <a:solidFill>
                      <a:srgbClr val="FF0000"/>
                    </a:solidFill>
                    <a:sym typeface="Wingdings" panose="05000000000000000000" pitchFamily="2" charset="2"/>
                  </a:rPr>
                  <a:t></a:t>
                </a:r>
                <a:r>
                  <a:rPr lang="en-US" sz="2200" dirty="0">
                    <a:solidFill>
                      <a:srgbClr val="FF0000"/>
                    </a:solidFill>
                  </a:rPr>
                  <a:t> </a:t>
                </a:r>
                <a:r>
                  <a:rPr lang="en-US" sz="2200" dirty="0" err="1">
                    <a:solidFill>
                      <a:srgbClr val="FF0000"/>
                    </a:solidFill>
                  </a:rPr>
                  <a:t>Không</a:t>
                </a:r>
                <a:r>
                  <a:rPr lang="en-US" sz="2200" dirty="0">
                    <a:solidFill>
                      <a:srgbClr val="FF0000"/>
                    </a:solidFill>
                  </a:rPr>
                  <a:t> </a:t>
                </a:r>
                <a:r>
                  <a:rPr lang="en-US" sz="2200" dirty="0" err="1">
                    <a:solidFill>
                      <a:srgbClr val="FF0000"/>
                    </a:solidFill>
                  </a:rPr>
                  <a:t>tối</a:t>
                </a:r>
                <a:r>
                  <a:rPr lang="en-US" sz="2200" dirty="0">
                    <a:solidFill>
                      <a:srgbClr val="FF0000"/>
                    </a:solidFill>
                  </a:rPr>
                  <a:t> </a:t>
                </a:r>
                <a:r>
                  <a:rPr lang="en-US" sz="2200" dirty="0" err="1">
                    <a:solidFill>
                      <a:srgbClr val="FF0000"/>
                    </a:solidFill>
                  </a:rPr>
                  <a:t>ưu</a:t>
                </a:r>
                <a:r>
                  <a:rPr lang="en-US" sz="2200" dirty="0">
                    <a:solidFill>
                      <a:srgbClr val="FF0000"/>
                    </a:solidFill>
                  </a:rPr>
                  <a:t> </a:t>
                </a:r>
                <a:r>
                  <a:rPr lang="en-US" sz="2200" dirty="0" err="1">
                    <a:solidFill>
                      <a:srgbClr val="FF0000"/>
                    </a:solidFill>
                  </a:rPr>
                  <a:t>vì</a:t>
                </a:r>
                <a:r>
                  <a:rPr lang="en-US" sz="2200" dirty="0">
                    <a:solidFill>
                      <a:srgbClr val="FF0000"/>
                    </a:solidFill>
                  </a:rPr>
                  <a:t> </a:t>
                </a:r>
                <a:r>
                  <a:rPr lang="en-US" sz="2200" dirty="0" err="1">
                    <a:solidFill>
                      <a:srgbClr val="FF0000"/>
                    </a:solidFill>
                  </a:rPr>
                  <a:t>lời</a:t>
                </a:r>
                <a:r>
                  <a:rPr lang="en-US" sz="2200" dirty="0">
                    <a:solidFill>
                      <a:srgbClr val="FF0000"/>
                    </a:solidFill>
                  </a:rPr>
                  <a:t> </a:t>
                </a:r>
                <a:r>
                  <a:rPr lang="en-US" sz="2200" dirty="0" err="1">
                    <a:solidFill>
                      <a:srgbClr val="FF0000"/>
                    </a:solidFill>
                  </a:rPr>
                  <a:t>giải</a:t>
                </a:r>
                <a:r>
                  <a:rPr lang="en-US" sz="2200" dirty="0">
                    <a:solidFill>
                      <a:srgbClr val="FF0000"/>
                    </a:solidFill>
                  </a:rPr>
                  <a:t> </a:t>
                </a:r>
                <a:r>
                  <a:rPr lang="en-US" sz="2200" dirty="0" err="1">
                    <a:solidFill>
                      <a:srgbClr val="FF0000"/>
                    </a:solidFill>
                  </a:rPr>
                  <a:t>tối</a:t>
                </a:r>
                <a:r>
                  <a:rPr lang="en-US" sz="2200" dirty="0">
                    <a:solidFill>
                      <a:srgbClr val="FF0000"/>
                    </a:solidFill>
                  </a:rPr>
                  <a:t> </a:t>
                </a:r>
                <a:r>
                  <a:rPr lang="en-US" sz="2200" dirty="0" err="1">
                    <a:solidFill>
                      <a:srgbClr val="FF0000"/>
                    </a:solidFill>
                  </a:rPr>
                  <a:t>ưu</a:t>
                </a:r>
                <a:r>
                  <a:rPr lang="en-US" sz="2200" dirty="0">
                    <a:solidFill>
                      <a:srgbClr val="FF0000"/>
                    </a:solidFill>
                  </a:rPr>
                  <a:t> </a:t>
                </a:r>
                <a:r>
                  <a:rPr lang="en-US" sz="2200" dirty="0" err="1">
                    <a:solidFill>
                      <a:srgbClr val="FF0000"/>
                    </a:solidFill>
                  </a:rPr>
                  <a:t>có</a:t>
                </a:r>
                <a:r>
                  <a:rPr lang="en-US" sz="2200" dirty="0">
                    <a:solidFill>
                      <a:srgbClr val="FF0000"/>
                    </a:solidFill>
                  </a:rPr>
                  <a:t> 4 </a:t>
                </a:r>
                <a:r>
                  <a:rPr lang="en-US" sz="2200" dirty="0" err="1">
                    <a:solidFill>
                      <a:srgbClr val="FF0000"/>
                    </a:solidFill>
                  </a:rPr>
                  <a:t>đoạn</a:t>
                </a:r>
                <a:r>
                  <a:rPr lang="en-US" sz="2200" dirty="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𝑆</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𝐵</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𝐶</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𝐷</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𝐸</m:t>
                    </m:r>
                    <m:r>
                      <a:rPr lang="en-US" sz="2200" b="0" i="1" smtClean="0">
                        <a:solidFill>
                          <a:srgbClr val="FF0000"/>
                        </a:solidFill>
                        <a:latin typeface="Cambria Math" panose="02040503050406030204" pitchFamily="18" charset="0"/>
                      </a:rPr>
                      <m:t>}</m:t>
                    </m:r>
                  </m:oMath>
                </a14:m>
                <a:r>
                  <a:rPr lang="en-US" sz="2200" dirty="0">
                    <a:solidFill>
                      <a:srgbClr val="FF0000"/>
                    </a:solidFill>
                  </a:rPr>
                  <a:t>)</a:t>
                </a:r>
              </a:p>
            </p:txBody>
          </p:sp>
        </mc:Choice>
        <mc:Fallback xmlns="">
          <p:sp>
            <p:nvSpPr>
              <p:cNvPr id="29" name="TextBox 28">
                <a:extLst>
                  <a:ext uri="{FF2B5EF4-FFF2-40B4-BE49-F238E27FC236}">
                    <a16:creationId xmlns:a16="http://schemas.microsoft.com/office/drawing/2014/main" id="{3F1E300A-CB7A-AEAE-B711-8F006063F615}"/>
                  </a:ext>
                </a:extLst>
              </p:cNvPr>
              <p:cNvSpPr txBox="1">
                <a:spLocks noRot="1" noChangeAspect="1" noMove="1" noResize="1" noEditPoints="1" noAdjustHandles="1" noChangeArrowheads="1" noChangeShapeType="1" noTextEdit="1"/>
              </p:cNvSpPr>
              <p:nvPr/>
            </p:nvSpPr>
            <p:spPr>
              <a:xfrm>
                <a:off x="763928" y="5638402"/>
                <a:ext cx="11428071" cy="430887"/>
              </a:xfrm>
              <a:prstGeom prst="rect">
                <a:avLst/>
              </a:prstGeom>
              <a:blipFill>
                <a:blip r:embed="rId8"/>
                <a:stretch>
                  <a:fillRect l="-693" t="-11268" b="-26761"/>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3C2C205-569D-50AA-E008-C3B6667B2807}"/>
              </a:ext>
            </a:extLst>
          </p:cNvPr>
          <p:cNvCxnSpPr>
            <a:cxnSpLocks/>
          </p:cNvCxnSpPr>
          <p:nvPr/>
        </p:nvCxnSpPr>
        <p:spPr>
          <a:xfrm flipV="1">
            <a:off x="5966714"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CBE0816-72CD-41FF-93FA-C2B62D56B3EF}"/>
              </a:ext>
            </a:extLst>
          </p:cNvPr>
          <p:cNvGrpSpPr/>
          <p:nvPr/>
        </p:nvGrpSpPr>
        <p:grpSpPr>
          <a:xfrm>
            <a:off x="2054613" y="1560630"/>
            <a:ext cx="7811299" cy="2186806"/>
            <a:chOff x="1709744" y="3429000"/>
            <a:chExt cx="8890889" cy="2687250"/>
          </a:xfrm>
        </p:grpSpPr>
        <p:pic>
          <p:nvPicPr>
            <p:cNvPr id="32" name="Picture 31">
              <a:extLst>
                <a:ext uri="{FF2B5EF4-FFF2-40B4-BE49-F238E27FC236}">
                  <a16:creationId xmlns:a16="http://schemas.microsoft.com/office/drawing/2014/main" id="{91CBDDA4-F20B-4279-2600-4530B857098D}"/>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33" name="Straight Connector 32">
              <a:extLst>
                <a:ext uri="{FF2B5EF4-FFF2-40B4-BE49-F238E27FC236}">
                  <a16:creationId xmlns:a16="http://schemas.microsoft.com/office/drawing/2014/main" id="{142C2700-42A9-3FA5-ECA8-E14BEF2E6462}"/>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164687-667B-BC0F-64BE-142FB0BA7D4B}"/>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A90C3E-846F-173B-DBF7-FC5713B2D0D5}"/>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2745FE-0BDF-A495-EB79-1E0326408A63}"/>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8BAA206-E91C-A4E4-7B06-F0E6C5711012}"/>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38" name="Rectangle 37">
              <a:extLst>
                <a:ext uri="{FF2B5EF4-FFF2-40B4-BE49-F238E27FC236}">
                  <a16:creationId xmlns:a16="http://schemas.microsoft.com/office/drawing/2014/main" id="{DF64C40F-CA98-4694-72F0-109C8287F2E1}"/>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39" name="Straight Connector 38">
              <a:extLst>
                <a:ext uri="{FF2B5EF4-FFF2-40B4-BE49-F238E27FC236}">
                  <a16:creationId xmlns:a16="http://schemas.microsoft.com/office/drawing/2014/main" id="{822E375D-01EB-3C06-4E11-ABED95455DDE}"/>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BBB20-A5DD-73C7-A9C7-1833D0D1A984}"/>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09BE906-E996-D739-281B-9AE4C778857D}"/>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656B8B-4C02-D2A9-309A-55FB08FD9B59}"/>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498774E-F91B-1D52-E1AA-FF5ABE4557A3}"/>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44" name="Straight Connector 43">
              <a:extLst>
                <a:ext uri="{FF2B5EF4-FFF2-40B4-BE49-F238E27FC236}">
                  <a16:creationId xmlns:a16="http://schemas.microsoft.com/office/drawing/2014/main" id="{9F83F333-F729-FD03-4AF4-CD44B240850D}"/>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277B23-41FD-E614-DB21-9BC43D79A018}"/>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20B134D-9620-F339-1366-2CC03EF823AF}"/>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rgbClr val="FF0000"/>
                  </a:solidFill>
                </a:rPr>
                <a:t>E</a:t>
              </a:r>
            </a:p>
          </p:txBody>
        </p:sp>
        <p:sp>
          <p:nvSpPr>
            <p:cNvPr id="47" name="Rectangle 46">
              <a:extLst>
                <a:ext uri="{FF2B5EF4-FFF2-40B4-BE49-F238E27FC236}">
                  <a16:creationId xmlns:a16="http://schemas.microsoft.com/office/drawing/2014/main" id="{9446E2CC-B6F4-0CC5-AA13-7DB2A2E209CE}"/>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48" name="Straight Connector 47">
              <a:extLst>
                <a:ext uri="{FF2B5EF4-FFF2-40B4-BE49-F238E27FC236}">
                  <a16:creationId xmlns:a16="http://schemas.microsoft.com/office/drawing/2014/main" id="{3A95D6D3-6BF8-0FF5-A97B-FF5E4740F64C}"/>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AD481-FFEF-40FA-8DD9-841D7BE80053}"/>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50" name="Straight Connector 49">
              <a:extLst>
                <a:ext uri="{FF2B5EF4-FFF2-40B4-BE49-F238E27FC236}">
                  <a16:creationId xmlns:a16="http://schemas.microsoft.com/office/drawing/2014/main" id="{9F9DEF28-1A65-65DA-919F-35F22CA2DC3C}"/>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EE99AC8-500D-9AA4-FC74-544775403353}"/>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52" name="Straight Connector 51">
              <a:extLst>
                <a:ext uri="{FF2B5EF4-FFF2-40B4-BE49-F238E27FC236}">
                  <a16:creationId xmlns:a16="http://schemas.microsoft.com/office/drawing/2014/main" id="{44D2B043-6188-2462-85DD-E65D498A0A29}"/>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052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97114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97114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11">
                <a:extLst>
                  <a:ext uri="{FF2B5EF4-FFF2-40B4-BE49-F238E27FC236}">
                    <a16:creationId xmlns:a16="http://schemas.microsoft.com/office/drawing/2014/main" id="{4C05BA7F-A5BE-2380-CAF5-974708CAA775}"/>
                  </a:ext>
                </a:extLst>
              </p:cNvPr>
              <p:cNvSpPr/>
              <p:nvPr/>
            </p:nvSpPr>
            <p:spPr>
              <a:xfrm>
                <a:off x="485216" y="99717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700" b="1" dirty="0">
                    <a:solidFill>
                      <a:schemeClr val="accent1">
                        <a:lumMod val="75000"/>
                        <a:lumOff val="25000"/>
                      </a:schemeClr>
                    </a:solidFill>
                  </a:rPr>
                  <a:t>Đoạn </a:t>
                </a:r>
                <a:r>
                  <a:rPr lang="en-US" sz="1700" b="1" dirty="0" err="1">
                    <a:solidFill>
                      <a:schemeClr val="accent1">
                        <a:lumMod val="75000"/>
                        <a:lumOff val="25000"/>
                      </a:schemeClr>
                    </a:solidFill>
                  </a:rPr>
                  <a:t>thẳng</a:t>
                </a:r>
                <a:r>
                  <a:rPr lang="en-US" sz="1700" b="1" dirty="0">
                    <a:solidFill>
                      <a:schemeClr val="accent1">
                        <a:lumMod val="75000"/>
                        <a:lumOff val="25000"/>
                      </a:schemeClr>
                    </a:solidFill>
                  </a:rPr>
                  <a:t> </a:t>
                </a:r>
                <a:r>
                  <a:rPr lang="en-US" sz="1700" b="1" dirty="0" err="1">
                    <a:solidFill>
                      <a:schemeClr val="accent1">
                        <a:lumMod val="75000"/>
                        <a:lumOff val="25000"/>
                      </a:schemeClr>
                    </a:solidFill>
                  </a:rPr>
                  <a:t>có</a:t>
                </a:r>
                <a:r>
                  <a:rPr lang="en-US" sz="1700" b="1" dirty="0">
                    <a:solidFill>
                      <a:schemeClr val="accent1">
                        <a:lumMod val="75000"/>
                        <a:lumOff val="25000"/>
                      </a:schemeClr>
                    </a:solidFill>
                  </a:rPr>
                  <a:t> </a:t>
                </a:r>
                <a14:m>
                  <m:oMath xmlns:m="http://schemas.openxmlformats.org/officeDocument/2006/math">
                    <m:sSub>
                      <m:sSubPr>
                        <m:ctrlPr>
                          <a:rPr lang="en-US" sz="1700" b="1" i="1">
                            <a:solidFill>
                              <a:schemeClr val="accent1">
                                <a:lumMod val="75000"/>
                                <a:lumOff val="25000"/>
                              </a:schemeClr>
                            </a:solidFill>
                            <a:latin typeface="Cambria Math" panose="02040503050406030204" pitchFamily="18" charset="0"/>
                          </a:rPr>
                        </m:ctrlPr>
                      </m:sSubPr>
                      <m:e>
                        <m:r>
                          <a:rPr lang="en-US" sz="1700" b="1" i="1">
                            <a:solidFill>
                              <a:schemeClr val="accent1">
                                <a:lumMod val="75000"/>
                                <a:lumOff val="25000"/>
                              </a:schemeClr>
                            </a:solidFill>
                            <a:latin typeface="Cambria Math" panose="02040503050406030204" pitchFamily="18" charset="0"/>
                          </a:rPr>
                          <m:t>𝒃</m:t>
                        </m:r>
                      </m:e>
                      <m:sub>
                        <m:r>
                          <a:rPr lang="en-US" sz="1700" b="1" i="1">
                            <a:solidFill>
                              <a:schemeClr val="accent1">
                                <a:lumMod val="75000"/>
                                <a:lumOff val="25000"/>
                              </a:schemeClr>
                            </a:solidFill>
                            <a:latin typeface="Cambria Math" panose="02040503050406030204" pitchFamily="18" charset="0"/>
                          </a:rPr>
                          <m:t>𝒊</m:t>
                        </m:r>
                      </m:sub>
                    </m:sSub>
                    <m:r>
                      <a:rPr lang="en-US" sz="1700" b="1" i="1">
                        <a:solidFill>
                          <a:schemeClr val="accent1">
                            <a:lumMod val="75000"/>
                            <a:lumOff val="25000"/>
                          </a:schemeClr>
                        </a:solidFill>
                        <a:latin typeface="Cambria Math" panose="02040503050406030204" pitchFamily="18" charset="0"/>
                      </a:rPr>
                      <m:t>−</m:t>
                    </m:r>
                    <m:sSub>
                      <m:sSubPr>
                        <m:ctrlPr>
                          <a:rPr lang="en-US" sz="1700" b="1" i="1">
                            <a:solidFill>
                              <a:schemeClr val="accent1">
                                <a:lumMod val="75000"/>
                                <a:lumOff val="25000"/>
                              </a:schemeClr>
                            </a:solidFill>
                            <a:latin typeface="Cambria Math" panose="02040503050406030204" pitchFamily="18" charset="0"/>
                          </a:rPr>
                        </m:ctrlPr>
                      </m:sSubPr>
                      <m:e>
                        <m:r>
                          <a:rPr lang="en-US" sz="1700" b="1" i="1">
                            <a:solidFill>
                              <a:schemeClr val="accent1">
                                <a:lumMod val="75000"/>
                                <a:lumOff val="25000"/>
                              </a:schemeClr>
                            </a:solidFill>
                            <a:latin typeface="Cambria Math" panose="02040503050406030204" pitchFamily="18" charset="0"/>
                          </a:rPr>
                          <m:t>𝒂</m:t>
                        </m:r>
                      </m:e>
                      <m:sub>
                        <m:r>
                          <a:rPr lang="en-US" sz="1700" b="1" i="1">
                            <a:solidFill>
                              <a:schemeClr val="accent1">
                                <a:lumMod val="75000"/>
                                <a:lumOff val="25000"/>
                              </a:schemeClr>
                            </a:solidFill>
                            <a:latin typeface="Cambria Math" panose="02040503050406030204" pitchFamily="18" charset="0"/>
                          </a:rPr>
                          <m:t>𝒊</m:t>
                        </m:r>
                      </m:sub>
                    </m:sSub>
                  </m:oMath>
                </a14:m>
                <a:r>
                  <a:rPr lang="en-US" sz="1700" b="1" dirty="0">
                    <a:solidFill>
                      <a:schemeClr val="accent1">
                        <a:lumMod val="75000"/>
                        <a:lumOff val="25000"/>
                      </a:schemeClr>
                    </a:solidFill>
                  </a:rPr>
                  <a:t> </a:t>
                </a:r>
                <a:r>
                  <a:rPr lang="en-US" sz="1700" b="1" dirty="0" err="1">
                    <a:solidFill>
                      <a:schemeClr val="accent1">
                        <a:lumMod val="75000"/>
                        <a:lumOff val="25000"/>
                      </a:schemeClr>
                    </a:solidFill>
                  </a:rPr>
                  <a:t>nhỏ</a:t>
                </a:r>
                <a:r>
                  <a:rPr lang="en-US" sz="1700" b="1" dirty="0">
                    <a:solidFill>
                      <a:schemeClr val="accent1">
                        <a:lumMod val="75000"/>
                        <a:lumOff val="25000"/>
                      </a:schemeClr>
                    </a:solidFill>
                  </a:rPr>
                  <a:t> </a:t>
                </a:r>
                <a:r>
                  <a:rPr lang="en-US" sz="1700" b="1" dirty="0" err="1">
                    <a:solidFill>
                      <a:schemeClr val="accent1">
                        <a:lumMod val="75000"/>
                        <a:lumOff val="25000"/>
                      </a:schemeClr>
                    </a:solidFill>
                  </a:rPr>
                  <a:t>nhất</a:t>
                </a:r>
                <a:endParaRPr lang="en-US" sz="1700" b="1" dirty="0">
                  <a:solidFill>
                    <a:schemeClr val="accent1">
                      <a:lumMod val="75000"/>
                      <a:lumOff val="25000"/>
                    </a:schemeClr>
                  </a:solidFill>
                </a:endParaRPr>
              </a:p>
            </p:txBody>
          </p:sp>
        </mc:Choice>
        <mc:Fallback xmlns="">
          <p:sp>
            <p:nvSpPr>
              <p:cNvPr id="12" name="Speech Bubble: Rectangle 11">
                <a:extLst>
                  <a:ext uri="{FF2B5EF4-FFF2-40B4-BE49-F238E27FC236}">
                    <a16:creationId xmlns:a16="http://schemas.microsoft.com/office/drawing/2014/main" id="{4C05BA7F-A5BE-2380-CAF5-974708CAA775}"/>
                  </a:ext>
                </a:extLst>
              </p:cNvPr>
              <p:cNvSpPr>
                <a:spLocks noRot="1" noChangeAspect="1" noMove="1" noResize="1" noEditPoints="1" noAdjustHandles="1" noChangeArrowheads="1" noChangeShapeType="1" noTextEdit="1"/>
              </p:cNvSpPr>
              <p:nvPr/>
            </p:nvSpPr>
            <p:spPr>
              <a:xfrm>
                <a:off x="485216" y="997171"/>
                <a:ext cx="3391600" cy="512302"/>
              </a:xfrm>
              <a:prstGeom prst="wedgeRectCallout">
                <a:avLst>
                  <a:gd name="adj1" fmla="val 75733"/>
                  <a:gd name="adj2" fmla="val -3662"/>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B1E961-A03B-8876-CEB5-BE82ECE4EA1F}"/>
                  </a:ext>
                </a:extLst>
              </p:cNvPr>
              <p:cNvSpPr txBox="1"/>
              <p:nvPr/>
            </p:nvSpPr>
            <p:spPr>
              <a:xfrm>
                <a:off x="763929" y="5614388"/>
                <a:ext cx="11551534" cy="461665"/>
              </a:xfrm>
              <a:prstGeom prst="rect">
                <a:avLst/>
              </a:prstGeom>
            </p:spPr>
            <p:txBody>
              <a:bodyPr vert="horz" wrap="square" lIns="91440" tIns="45720" rIns="91440" bIns="45720" rtlCol="0">
                <a:spAutoFit/>
              </a:bodyPr>
              <a:lstStyle/>
              <a:p>
                <a:pPr marL="0" indent="0" algn="l">
                  <a:buNone/>
                </a:pPr>
                <a:r>
                  <a:rPr lang="en-US" sz="2400" dirty="0" err="1">
                    <a:solidFill>
                      <a:srgbClr val="FF0000"/>
                    </a:solidFill>
                  </a:rPr>
                  <a:t>Lời</a:t>
                </a:r>
                <a:r>
                  <a:rPr lang="en-US" sz="2400" dirty="0">
                    <a:solidFill>
                      <a:srgbClr val="FF0000"/>
                    </a:solidFill>
                  </a:rPr>
                  <a:t> </a:t>
                </a:r>
                <a:r>
                  <a:rPr lang="en-US" sz="2400" dirty="0" err="1">
                    <a:solidFill>
                      <a:srgbClr val="FF0000"/>
                    </a:solidFill>
                  </a:rPr>
                  <a:t>giải</a:t>
                </a:r>
                <a:r>
                  <a:rPr lang="en-US" sz="2400" dirty="0">
                    <a:solidFill>
                      <a:srgbClr val="FF0000"/>
                    </a:solidFill>
                  </a:rPr>
                  <a:t> </a:t>
                </a:r>
                <a:r>
                  <a:rPr lang="en-US" sz="2400" dirty="0" err="1">
                    <a:solidFill>
                      <a:srgbClr val="FF0000"/>
                    </a:solidFill>
                  </a:rPr>
                  <a:t>này</a:t>
                </a:r>
                <a:r>
                  <a:rPr lang="en-US" sz="2400" dirty="0">
                    <a:solidFill>
                      <a:srgbClr val="FF0000"/>
                    </a:solidFill>
                  </a:rPr>
                  <a:t> </a:t>
                </a:r>
                <a:r>
                  <a:rPr lang="en-US" sz="2400" dirty="0" err="1">
                    <a:solidFill>
                      <a:srgbClr val="FF0000"/>
                    </a:solidFill>
                  </a:rPr>
                  <a:t>có</a:t>
                </a:r>
                <a:r>
                  <a:rPr lang="en-US" sz="2400" dirty="0">
                    <a:solidFill>
                      <a:srgbClr val="FF0000"/>
                    </a:solidFill>
                  </a:rPr>
                  <a:t> 3 </a:t>
                </a:r>
                <a:r>
                  <a:rPr lang="en-US" sz="2400" dirty="0" err="1">
                    <a:solidFill>
                      <a:srgbClr val="FF0000"/>
                    </a:solidFill>
                  </a:rPr>
                  <a:t>đoạn</a:t>
                </a:r>
                <a:r>
                  <a:rPr lang="en-US" sz="2400" dirty="0">
                    <a:solidFill>
                      <a:srgbClr val="FF0000"/>
                    </a:solidFill>
                  </a:rPr>
                  <a:t> </a:t>
                </a:r>
                <a:r>
                  <a:rPr lang="en-US" sz="2400" dirty="0">
                    <a:solidFill>
                      <a:srgbClr val="FF0000"/>
                    </a:solidFill>
                    <a:sym typeface="Wingdings" panose="05000000000000000000" pitchFamily="2" charset="2"/>
                  </a:rPr>
                  <a:t></a:t>
                </a:r>
                <a:r>
                  <a:rPr lang="en-US" sz="2400" dirty="0">
                    <a:solidFill>
                      <a:srgbClr val="FF0000"/>
                    </a:solidFill>
                  </a:rPr>
                  <a:t> </a:t>
                </a:r>
                <a:r>
                  <a:rPr lang="en-US" sz="2400" dirty="0" err="1">
                    <a:solidFill>
                      <a:srgbClr val="FF0000"/>
                    </a:solidFill>
                  </a:rPr>
                  <a:t>Không</a:t>
                </a:r>
                <a:r>
                  <a:rPr lang="en-US" sz="2400" dirty="0">
                    <a:solidFill>
                      <a:srgbClr val="FF0000"/>
                    </a:solidFill>
                  </a:rPr>
                  <a:t> </a:t>
                </a:r>
                <a:r>
                  <a:rPr lang="en-US" sz="2400" dirty="0" err="1">
                    <a:solidFill>
                      <a:srgbClr val="FF0000"/>
                    </a:solidFill>
                  </a:rPr>
                  <a:t>tối</a:t>
                </a:r>
                <a:r>
                  <a:rPr lang="en-US" sz="2400" dirty="0">
                    <a:solidFill>
                      <a:srgbClr val="FF0000"/>
                    </a:solidFill>
                  </a:rPr>
                  <a:t> </a:t>
                </a:r>
                <a:r>
                  <a:rPr lang="en-US" sz="2400" dirty="0" err="1">
                    <a:solidFill>
                      <a:srgbClr val="FF0000"/>
                    </a:solidFill>
                  </a:rPr>
                  <a:t>ưu</a:t>
                </a:r>
                <a:r>
                  <a:rPr lang="en-US" sz="2400" dirty="0">
                    <a:solidFill>
                      <a:srgbClr val="FF0000"/>
                    </a:solidFill>
                  </a:rPr>
                  <a:t> </a:t>
                </a:r>
                <a:r>
                  <a:rPr lang="en-US" sz="2400" dirty="0" err="1">
                    <a:solidFill>
                      <a:srgbClr val="FF0000"/>
                    </a:solidFill>
                  </a:rPr>
                  <a:t>vì</a:t>
                </a:r>
                <a:r>
                  <a:rPr lang="en-US" sz="2400" dirty="0">
                    <a:solidFill>
                      <a:srgbClr val="FF0000"/>
                    </a:solidFill>
                  </a:rPr>
                  <a:t> </a:t>
                </a:r>
                <a:r>
                  <a:rPr lang="en-US" sz="2400" dirty="0" err="1">
                    <a:solidFill>
                      <a:srgbClr val="FF0000"/>
                    </a:solidFill>
                  </a:rPr>
                  <a:t>lời</a:t>
                </a:r>
                <a:r>
                  <a:rPr lang="en-US" sz="2400" dirty="0">
                    <a:solidFill>
                      <a:srgbClr val="FF0000"/>
                    </a:solidFill>
                  </a:rPr>
                  <a:t> </a:t>
                </a:r>
                <a:r>
                  <a:rPr lang="en-US" sz="2400" dirty="0" err="1">
                    <a:solidFill>
                      <a:srgbClr val="FF0000"/>
                    </a:solidFill>
                  </a:rPr>
                  <a:t>giải</a:t>
                </a:r>
                <a:r>
                  <a:rPr lang="en-US" sz="2400" dirty="0">
                    <a:solidFill>
                      <a:srgbClr val="FF0000"/>
                    </a:solidFill>
                  </a:rPr>
                  <a:t> </a:t>
                </a:r>
                <a:r>
                  <a:rPr lang="en-US" sz="2400" dirty="0" err="1">
                    <a:solidFill>
                      <a:srgbClr val="FF0000"/>
                    </a:solidFill>
                  </a:rPr>
                  <a:t>tối</a:t>
                </a:r>
                <a:r>
                  <a:rPr lang="en-US" sz="2400" dirty="0">
                    <a:solidFill>
                      <a:srgbClr val="FF0000"/>
                    </a:solidFill>
                  </a:rPr>
                  <a:t> </a:t>
                </a:r>
                <a:r>
                  <a:rPr lang="en-US" sz="2400" dirty="0" err="1">
                    <a:solidFill>
                      <a:srgbClr val="FF0000"/>
                    </a:solidFill>
                  </a:rPr>
                  <a:t>ưu</a:t>
                </a:r>
                <a:r>
                  <a:rPr lang="en-US" sz="2400" dirty="0">
                    <a:solidFill>
                      <a:srgbClr val="FF0000"/>
                    </a:solidFill>
                  </a:rPr>
                  <a:t> </a:t>
                </a:r>
                <a:r>
                  <a:rPr lang="en-US" sz="2400" dirty="0" err="1">
                    <a:solidFill>
                      <a:srgbClr val="FF0000"/>
                    </a:solidFill>
                  </a:rPr>
                  <a:t>có</a:t>
                </a:r>
                <a:r>
                  <a:rPr lang="en-US" sz="2400" dirty="0">
                    <a:solidFill>
                      <a:srgbClr val="FF0000"/>
                    </a:solidFill>
                  </a:rPr>
                  <a:t> 4 </a:t>
                </a:r>
                <a:r>
                  <a:rPr lang="en-US" sz="2400" dirty="0" err="1">
                    <a:solidFill>
                      <a:srgbClr val="FF0000"/>
                    </a:solidFill>
                  </a:rPr>
                  <a:t>đoạn</a:t>
                </a:r>
                <a:r>
                  <a:rPr lang="en-US" sz="2400" dirty="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𝑆</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𝐷</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14" name="TextBox 13">
                <a:extLst>
                  <a:ext uri="{FF2B5EF4-FFF2-40B4-BE49-F238E27FC236}">
                    <a16:creationId xmlns:a16="http://schemas.microsoft.com/office/drawing/2014/main" id="{C8B1E961-A03B-8876-CEB5-BE82ECE4EA1F}"/>
                  </a:ext>
                </a:extLst>
              </p:cNvPr>
              <p:cNvSpPr txBox="1">
                <a:spLocks noRot="1" noChangeAspect="1" noMove="1" noResize="1" noEditPoints="1" noAdjustHandles="1" noChangeArrowheads="1" noChangeShapeType="1" noTextEdit="1"/>
              </p:cNvSpPr>
              <p:nvPr/>
            </p:nvSpPr>
            <p:spPr>
              <a:xfrm>
                <a:off x="763929" y="5614388"/>
                <a:ext cx="11551534" cy="461665"/>
              </a:xfrm>
              <a:prstGeom prst="rect">
                <a:avLst/>
              </a:prstGeom>
              <a:blipFill>
                <a:blip r:embed="rId7"/>
                <a:stretch>
                  <a:fillRect l="-792" t="-11842" b="-28947"/>
                </a:stretch>
              </a:blipFill>
            </p:spPr>
            <p:txBody>
              <a:bodyPr/>
              <a:lstStyle/>
              <a:p>
                <a:r>
                  <a:rPr lang="en-US">
                    <a:noFill/>
                  </a:rPr>
                  <a:t> </a:t>
                </a:r>
              </a:p>
            </p:txBody>
          </p:sp>
        </mc:Fallback>
      </mc:AlternateContent>
      <p:pic>
        <p:nvPicPr>
          <p:cNvPr id="73" name="Picture 72">
            <a:extLst>
              <a:ext uri="{FF2B5EF4-FFF2-40B4-BE49-F238E27FC236}">
                <a16:creationId xmlns:a16="http://schemas.microsoft.com/office/drawing/2014/main" id="{3218E487-0815-2E59-EDF7-81D54F25C097}"/>
              </a:ext>
            </a:extLst>
          </p:cNvPr>
          <p:cNvPicPr>
            <a:picLocks noChangeAspect="1"/>
          </p:cNvPicPr>
          <p:nvPr/>
        </p:nvPicPr>
        <p:blipFill rotWithShape="1">
          <a:blip r:embed="rId8">
            <a:extLst>
              <a:ext uri="{28A0092B-C50C-407E-A947-70E740481C1C}">
                <a14:useLocalDpi xmlns:a14="http://schemas.microsoft.com/office/drawing/2010/main" val="0"/>
              </a:ext>
            </a:extLst>
          </a:blip>
          <a:srcRect t="55546"/>
          <a:stretch/>
        </p:blipFill>
        <p:spPr>
          <a:xfrm>
            <a:off x="3723738" y="4970634"/>
            <a:ext cx="7637205" cy="414994"/>
          </a:xfrm>
          <a:prstGeom prst="rect">
            <a:avLst/>
          </a:prstGeom>
        </p:spPr>
      </p:pic>
      <p:cxnSp>
        <p:nvCxnSpPr>
          <p:cNvPr id="74" name="Straight Connector 73">
            <a:extLst>
              <a:ext uri="{FF2B5EF4-FFF2-40B4-BE49-F238E27FC236}">
                <a16:creationId xmlns:a16="http://schemas.microsoft.com/office/drawing/2014/main" id="{7235F9BE-A1BB-2C48-CA9D-80F4A9001DEF}"/>
              </a:ext>
            </a:extLst>
          </p:cNvPr>
          <p:cNvCxnSpPr>
            <a:cxnSpLocks/>
          </p:cNvCxnSpPr>
          <p:nvPr/>
        </p:nvCxnSpPr>
        <p:spPr>
          <a:xfrm flipV="1">
            <a:off x="4533058" y="3424000"/>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2421C8-39C8-A38B-AA2E-8A9E888934B9}"/>
              </a:ext>
            </a:extLst>
          </p:cNvPr>
          <p:cNvCxnSpPr>
            <a:cxnSpLocks/>
          </p:cNvCxnSpPr>
          <p:nvPr/>
        </p:nvCxnSpPr>
        <p:spPr>
          <a:xfrm flipV="1">
            <a:off x="8770248" y="3424000"/>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EADDDD-907A-AB63-5676-0FD6F06F8B4A}"/>
              </a:ext>
            </a:extLst>
          </p:cNvPr>
          <p:cNvCxnSpPr>
            <a:cxnSpLocks/>
          </p:cNvCxnSpPr>
          <p:nvPr/>
        </p:nvCxnSpPr>
        <p:spPr>
          <a:xfrm flipV="1">
            <a:off x="5429546" y="342399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D319D4-F6CE-4651-77E2-04660A99B5D7}"/>
              </a:ext>
            </a:extLst>
          </p:cNvPr>
          <p:cNvCxnSpPr>
            <a:cxnSpLocks/>
          </p:cNvCxnSpPr>
          <p:nvPr/>
        </p:nvCxnSpPr>
        <p:spPr>
          <a:xfrm flipV="1">
            <a:off x="6652482" y="342399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21EB045-7CC0-F63B-C0D7-46D1D48DE7E9}"/>
              </a:ext>
            </a:extLst>
          </p:cNvPr>
          <p:cNvSpPr/>
          <p:nvPr/>
        </p:nvSpPr>
        <p:spPr>
          <a:xfrm>
            <a:off x="5429546" y="4623901"/>
            <a:ext cx="1221277"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cxnSp>
        <p:nvCxnSpPr>
          <p:cNvPr id="79" name="Straight Connector 78">
            <a:extLst>
              <a:ext uri="{FF2B5EF4-FFF2-40B4-BE49-F238E27FC236}">
                <a16:creationId xmlns:a16="http://schemas.microsoft.com/office/drawing/2014/main" id="{6BAC016F-8DCD-8024-FE2D-BEA8A04EF71D}"/>
              </a:ext>
            </a:extLst>
          </p:cNvPr>
          <p:cNvCxnSpPr>
            <a:cxnSpLocks/>
          </p:cNvCxnSpPr>
          <p:nvPr/>
        </p:nvCxnSpPr>
        <p:spPr>
          <a:xfrm flipV="1">
            <a:off x="6952418"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F4FE31-5D29-F46C-41F9-03E31E748F86}"/>
              </a:ext>
            </a:extLst>
          </p:cNvPr>
          <p:cNvCxnSpPr>
            <a:cxnSpLocks/>
          </p:cNvCxnSpPr>
          <p:nvPr/>
        </p:nvCxnSpPr>
        <p:spPr>
          <a:xfrm flipV="1">
            <a:off x="7867131"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3517FF2-F7CD-24CD-9AC5-4AA3F4927BEF}"/>
              </a:ext>
            </a:extLst>
          </p:cNvPr>
          <p:cNvCxnSpPr>
            <a:cxnSpLocks/>
          </p:cNvCxnSpPr>
          <p:nvPr/>
        </p:nvCxnSpPr>
        <p:spPr>
          <a:xfrm flipV="1">
            <a:off x="8175351"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1E06FB-87BA-0803-C9D6-7B1FE2B6F194}"/>
              </a:ext>
            </a:extLst>
          </p:cNvPr>
          <p:cNvCxnSpPr>
            <a:cxnSpLocks/>
          </p:cNvCxnSpPr>
          <p:nvPr/>
        </p:nvCxnSpPr>
        <p:spPr>
          <a:xfrm flipV="1">
            <a:off x="9378403"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100B429-0AB3-07D4-F48A-BBF76F11C4FD}"/>
              </a:ext>
            </a:extLst>
          </p:cNvPr>
          <p:cNvCxnSpPr>
            <a:cxnSpLocks/>
          </p:cNvCxnSpPr>
          <p:nvPr/>
        </p:nvCxnSpPr>
        <p:spPr>
          <a:xfrm flipV="1">
            <a:off x="9668393"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26E01A6-7EF4-8311-111C-3387A5DA8651}"/>
              </a:ext>
            </a:extLst>
          </p:cNvPr>
          <p:cNvCxnSpPr>
            <a:cxnSpLocks/>
          </p:cNvCxnSpPr>
          <p:nvPr/>
        </p:nvCxnSpPr>
        <p:spPr>
          <a:xfrm flipV="1">
            <a:off x="10284832"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FFE0729-BCD8-D5CE-1D42-201174E2B78B}"/>
              </a:ext>
            </a:extLst>
          </p:cNvPr>
          <p:cNvSpPr/>
          <p:nvPr/>
        </p:nvSpPr>
        <p:spPr>
          <a:xfrm>
            <a:off x="9667607" y="4623901"/>
            <a:ext cx="623065"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cxnSp>
        <p:nvCxnSpPr>
          <p:cNvPr id="86" name="Straight Connector 85">
            <a:extLst>
              <a:ext uri="{FF2B5EF4-FFF2-40B4-BE49-F238E27FC236}">
                <a16:creationId xmlns:a16="http://schemas.microsoft.com/office/drawing/2014/main" id="{371F8A13-A27B-35C0-85F3-55FA21405CC8}"/>
              </a:ext>
            </a:extLst>
          </p:cNvPr>
          <p:cNvCxnSpPr>
            <a:cxnSpLocks/>
          </p:cNvCxnSpPr>
          <p:nvPr/>
        </p:nvCxnSpPr>
        <p:spPr>
          <a:xfrm flipV="1">
            <a:off x="7552280"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E838E6-0FE9-2668-DB5D-911D204BB615}"/>
              </a:ext>
            </a:extLst>
          </p:cNvPr>
          <p:cNvCxnSpPr>
            <a:cxnSpLocks/>
          </p:cNvCxnSpPr>
          <p:nvPr/>
        </p:nvCxnSpPr>
        <p:spPr>
          <a:xfrm flipV="1">
            <a:off x="6355862" y="3423997"/>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E0FEB3C-630B-7137-1513-CC0CB5AC441B}"/>
              </a:ext>
            </a:extLst>
          </p:cNvPr>
          <p:cNvSpPr/>
          <p:nvPr/>
        </p:nvSpPr>
        <p:spPr>
          <a:xfrm>
            <a:off x="7551154" y="3687976"/>
            <a:ext cx="918991"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89" name="Straight Connector 88">
            <a:extLst>
              <a:ext uri="{FF2B5EF4-FFF2-40B4-BE49-F238E27FC236}">
                <a16:creationId xmlns:a16="http://schemas.microsoft.com/office/drawing/2014/main" id="{3FDC5D2E-FBFF-07E6-2FF4-DF1D3B97ABD2}"/>
              </a:ext>
            </a:extLst>
          </p:cNvPr>
          <p:cNvCxnSpPr>
            <a:cxnSpLocks/>
          </p:cNvCxnSpPr>
          <p:nvPr/>
        </p:nvCxnSpPr>
        <p:spPr>
          <a:xfrm flipV="1">
            <a:off x="8473628"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Arrow: Curved Right 89">
            <a:extLst>
              <a:ext uri="{FF2B5EF4-FFF2-40B4-BE49-F238E27FC236}">
                <a16:creationId xmlns:a16="http://schemas.microsoft.com/office/drawing/2014/main" id="{4E780747-D408-C898-E2B7-66ABE86EEC5C}"/>
              </a:ext>
            </a:extLst>
          </p:cNvPr>
          <p:cNvSpPr/>
          <p:nvPr/>
        </p:nvSpPr>
        <p:spPr>
          <a:xfrm>
            <a:off x="2801468" y="2407847"/>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91" name="Group 90">
            <a:extLst>
              <a:ext uri="{FF2B5EF4-FFF2-40B4-BE49-F238E27FC236}">
                <a16:creationId xmlns:a16="http://schemas.microsoft.com/office/drawing/2014/main" id="{8EA1FA15-E924-CEBB-1A68-0CEA3DFA6040}"/>
              </a:ext>
            </a:extLst>
          </p:cNvPr>
          <p:cNvGrpSpPr/>
          <p:nvPr/>
        </p:nvGrpSpPr>
        <p:grpSpPr>
          <a:xfrm>
            <a:off x="3723739" y="1426213"/>
            <a:ext cx="7637205" cy="1976559"/>
            <a:chOff x="1709744" y="3429000"/>
            <a:chExt cx="8890889" cy="2687250"/>
          </a:xfrm>
        </p:grpSpPr>
        <p:pic>
          <p:nvPicPr>
            <p:cNvPr id="92" name="Picture 91">
              <a:extLst>
                <a:ext uri="{FF2B5EF4-FFF2-40B4-BE49-F238E27FC236}">
                  <a16:creationId xmlns:a16="http://schemas.microsoft.com/office/drawing/2014/main" id="{DFD18CED-DACA-09FD-BF4F-7E9C0005E9C4}"/>
                </a:ext>
              </a:extLst>
            </p:cNvPr>
            <p:cNvPicPr>
              <a:picLocks noChangeAspect="1"/>
            </p:cNvPicPr>
            <p:nvPr/>
          </p:nvPicPr>
          <p:blipFill rotWithShape="1">
            <a:blip r:embed="rId8">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93" name="Straight Connector 92">
              <a:extLst>
                <a:ext uri="{FF2B5EF4-FFF2-40B4-BE49-F238E27FC236}">
                  <a16:creationId xmlns:a16="http://schemas.microsoft.com/office/drawing/2014/main" id="{C30DF804-7D5B-89B8-D475-B2E63ED7F3F7}"/>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0BA551-5A4C-2053-5956-33559BF5111D}"/>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8F6F6B-B560-56E4-5273-9D00519CABF6}"/>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3375B96-9B23-944B-A3C0-91BDEBB64C2A}"/>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832861-EB6B-530C-32FD-416F475DFE2E}"/>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98" name="Rectangle 97">
              <a:extLst>
                <a:ext uri="{FF2B5EF4-FFF2-40B4-BE49-F238E27FC236}">
                  <a16:creationId xmlns:a16="http://schemas.microsoft.com/office/drawing/2014/main" id="{E46A6FA1-27A4-9359-95E6-0C559FD068D2}"/>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99" name="Straight Connector 98">
              <a:extLst>
                <a:ext uri="{FF2B5EF4-FFF2-40B4-BE49-F238E27FC236}">
                  <a16:creationId xmlns:a16="http://schemas.microsoft.com/office/drawing/2014/main" id="{257BE508-0594-9F5C-80D0-1F8C60EE4526}"/>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BDD0D59-A20A-25E5-1783-5D0C3DF47161}"/>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89C15DC-E499-08C2-9A3B-D39F19F1FADD}"/>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9B37551-63DD-0FC5-C24F-46716266A310}"/>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B0AD24E-AD29-DBEF-6B0E-964279408F22}"/>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104" name="Straight Connector 103">
              <a:extLst>
                <a:ext uri="{FF2B5EF4-FFF2-40B4-BE49-F238E27FC236}">
                  <a16:creationId xmlns:a16="http://schemas.microsoft.com/office/drawing/2014/main" id="{C102CC63-ED6F-EFEE-E8A5-DE4FEB976B4A}"/>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48F6401-A0E0-783C-38AC-181B609604EB}"/>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248E2A1-C79B-C654-E79B-723983377235}"/>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107" name="Rectangle 106">
              <a:extLst>
                <a:ext uri="{FF2B5EF4-FFF2-40B4-BE49-F238E27FC236}">
                  <a16:creationId xmlns:a16="http://schemas.microsoft.com/office/drawing/2014/main" id="{B18AFCC1-9E08-97DF-7820-5FE20639B376}"/>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108" name="Straight Connector 107">
              <a:extLst>
                <a:ext uri="{FF2B5EF4-FFF2-40B4-BE49-F238E27FC236}">
                  <a16:creationId xmlns:a16="http://schemas.microsoft.com/office/drawing/2014/main" id="{CBC429B1-4EDA-6F58-5DDD-5DB152BC057E}"/>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D52917A-2C8A-8B02-63A9-B926E97592CA}"/>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110" name="Straight Connector 109">
              <a:extLst>
                <a:ext uri="{FF2B5EF4-FFF2-40B4-BE49-F238E27FC236}">
                  <a16:creationId xmlns:a16="http://schemas.microsoft.com/office/drawing/2014/main" id="{1EFD409E-4D2D-BE45-0CBF-41632113BC6E}"/>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9ADFF3B-EEAA-46BB-8032-351A20C9EE88}"/>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112" name="Straight Connector 111">
              <a:extLst>
                <a:ext uri="{FF2B5EF4-FFF2-40B4-BE49-F238E27FC236}">
                  <a16:creationId xmlns:a16="http://schemas.microsoft.com/office/drawing/2014/main" id="{DCE7A3E2-090E-36F3-7B47-5666800F5599}"/>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643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down)">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circle(in)">
                                      <p:cBhvr>
                                        <p:cTn id="17" dur="20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8" grpId="0" animBg="1"/>
      <p:bldP spid="85" grpId="0" animBg="1"/>
      <p:bldP spid="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96141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96141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11">
                <a:extLst>
                  <a:ext uri="{FF2B5EF4-FFF2-40B4-BE49-F238E27FC236}">
                    <a16:creationId xmlns:a16="http://schemas.microsoft.com/office/drawing/2014/main" id="{4C05BA7F-A5BE-2380-CAF5-974708CAA775}"/>
                  </a:ext>
                </a:extLst>
              </p:cNvPr>
              <p:cNvSpPr/>
              <p:nvPr/>
            </p:nvSpPr>
            <p:spPr>
              <a:xfrm>
                <a:off x="485216" y="98744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accent1">
                        <a:lumMod val="75000"/>
                        <a:lumOff val="25000"/>
                      </a:schemeClr>
                    </a:solidFill>
                  </a:rPr>
                  <a:t>Đoạn </a:t>
                </a:r>
                <a:r>
                  <a:rPr lang="en-US" sz="1600" b="1" dirty="0" err="1">
                    <a:solidFill>
                      <a:schemeClr val="accent1">
                        <a:lumMod val="75000"/>
                        <a:lumOff val="25000"/>
                      </a:schemeClr>
                    </a:solidFill>
                  </a:rPr>
                  <a:t>thẳng</a:t>
                </a:r>
                <a:r>
                  <a:rPr lang="en-US" sz="1600" b="1" dirty="0">
                    <a:solidFill>
                      <a:schemeClr val="accent1">
                        <a:lumMod val="75000"/>
                        <a:lumOff val="25000"/>
                      </a:schemeClr>
                    </a:solidFill>
                  </a:rPr>
                  <a:t> </a:t>
                </a:r>
                <a:r>
                  <a:rPr lang="en-US" sz="1600" b="1" dirty="0" err="1">
                    <a:solidFill>
                      <a:schemeClr val="accent1">
                        <a:lumMod val="75000"/>
                        <a:lumOff val="25000"/>
                      </a:schemeClr>
                    </a:solidFill>
                  </a:rPr>
                  <a:t>có</a:t>
                </a:r>
                <a:r>
                  <a:rPr lang="en-US" sz="1600" b="1" dirty="0">
                    <a:solidFill>
                      <a:schemeClr val="accent1">
                        <a:lumMod val="75000"/>
                        <a:lumOff val="25000"/>
                      </a:schemeClr>
                    </a:solidFill>
                  </a:rPr>
                  <a:t> </a:t>
                </a:r>
                <a14:m>
                  <m:oMath xmlns:m="http://schemas.openxmlformats.org/officeDocument/2006/math">
                    <m:sSub>
                      <m:sSubPr>
                        <m:ctrlPr>
                          <a:rPr lang="en-US" sz="1600" b="1" i="1">
                            <a:solidFill>
                              <a:schemeClr val="accent1">
                                <a:lumMod val="75000"/>
                                <a:lumOff val="25000"/>
                              </a:schemeClr>
                            </a:solidFill>
                            <a:latin typeface="Cambria Math" panose="02040503050406030204" pitchFamily="18" charset="0"/>
                          </a:rPr>
                        </m:ctrlPr>
                      </m:sSubPr>
                      <m:e>
                        <m:r>
                          <a:rPr lang="en-US" sz="1600" b="1" i="1">
                            <a:solidFill>
                              <a:schemeClr val="accent1">
                                <a:lumMod val="75000"/>
                                <a:lumOff val="25000"/>
                              </a:schemeClr>
                            </a:solidFill>
                            <a:latin typeface="Cambria Math" panose="02040503050406030204" pitchFamily="18" charset="0"/>
                          </a:rPr>
                          <m:t>𝒃</m:t>
                        </m:r>
                      </m:e>
                      <m:sub>
                        <m:r>
                          <a:rPr lang="en-US" sz="1600" b="1" i="1">
                            <a:solidFill>
                              <a:schemeClr val="accent1">
                                <a:lumMod val="75000"/>
                                <a:lumOff val="25000"/>
                              </a:schemeClr>
                            </a:solidFill>
                            <a:latin typeface="Cambria Math" panose="02040503050406030204" pitchFamily="18" charset="0"/>
                          </a:rPr>
                          <m:t>𝒊</m:t>
                        </m:r>
                      </m:sub>
                    </m:sSub>
                  </m:oMath>
                </a14:m>
                <a:r>
                  <a:rPr lang="en-US" sz="1600" b="1" dirty="0">
                    <a:solidFill>
                      <a:schemeClr val="accent1">
                        <a:lumMod val="75000"/>
                        <a:lumOff val="25000"/>
                      </a:schemeClr>
                    </a:solidFill>
                  </a:rPr>
                  <a:t> </a:t>
                </a:r>
                <a:r>
                  <a:rPr lang="en-US" sz="1600" b="1" dirty="0" err="1">
                    <a:solidFill>
                      <a:schemeClr val="accent1">
                        <a:lumMod val="75000"/>
                        <a:lumOff val="25000"/>
                      </a:schemeClr>
                    </a:solidFill>
                  </a:rPr>
                  <a:t>nhỏ</a:t>
                </a:r>
                <a:r>
                  <a:rPr lang="en-US" sz="1600" b="1" dirty="0">
                    <a:solidFill>
                      <a:schemeClr val="accent1">
                        <a:lumMod val="75000"/>
                        <a:lumOff val="25000"/>
                      </a:schemeClr>
                    </a:solidFill>
                  </a:rPr>
                  <a:t> </a:t>
                </a:r>
                <a:r>
                  <a:rPr lang="en-US" sz="1600" b="1" dirty="0" err="1">
                    <a:solidFill>
                      <a:schemeClr val="accent1">
                        <a:lumMod val="75000"/>
                        <a:lumOff val="25000"/>
                      </a:schemeClr>
                    </a:solidFill>
                  </a:rPr>
                  <a:t>nhất</a:t>
                </a:r>
                <a:endParaRPr lang="en-US" sz="1600" b="1" dirty="0">
                  <a:solidFill>
                    <a:schemeClr val="accent1">
                      <a:lumMod val="75000"/>
                      <a:lumOff val="25000"/>
                    </a:schemeClr>
                  </a:solidFill>
                </a:endParaRPr>
              </a:p>
            </p:txBody>
          </p:sp>
        </mc:Choice>
        <mc:Fallback xmlns="">
          <p:sp>
            <p:nvSpPr>
              <p:cNvPr id="12" name="Speech Bubble: Rectangle 11">
                <a:extLst>
                  <a:ext uri="{FF2B5EF4-FFF2-40B4-BE49-F238E27FC236}">
                    <a16:creationId xmlns:a16="http://schemas.microsoft.com/office/drawing/2014/main" id="{4C05BA7F-A5BE-2380-CAF5-974708CAA775}"/>
                  </a:ext>
                </a:extLst>
              </p:cNvPr>
              <p:cNvSpPr>
                <a:spLocks noRot="1" noChangeAspect="1" noMove="1" noResize="1" noEditPoints="1" noAdjustHandles="1" noChangeArrowheads="1" noChangeShapeType="1" noTextEdit="1"/>
              </p:cNvSpPr>
              <p:nvPr/>
            </p:nvSpPr>
            <p:spPr>
              <a:xfrm>
                <a:off x="485216" y="987441"/>
                <a:ext cx="3391600" cy="512302"/>
              </a:xfrm>
              <a:prstGeom prst="wedgeRectCallout">
                <a:avLst>
                  <a:gd name="adj1" fmla="val 75733"/>
                  <a:gd name="adj2" fmla="val -3662"/>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E387F56-3F83-620A-F2ED-83820B6A6A52}"/>
              </a:ext>
            </a:extLst>
          </p:cNvPr>
          <p:cNvSpPr txBox="1"/>
          <p:nvPr/>
        </p:nvSpPr>
        <p:spPr>
          <a:xfrm>
            <a:off x="775504" y="5465722"/>
            <a:ext cx="11551534" cy="830997"/>
          </a:xfrm>
          <a:prstGeom prst="rect">
            <a:avLst/>
          </a:prstGeom>
        </p:spPr>
        <p:txBody>
          <a:bodyPr vert="horz" wrap="square" lIns="91440" tIns="45720" rIns="91440" bIns="45720" rtlCol="0">
            <a:spAutoFit/>
          </a:bodyPr>
          <a:lstStyle/>
          <a:p>
            <a:pPr marL="0" indent="0" algn="l">
              <a:buNone/>
            </a:pPr>
            <a:r>
              <a:rPr lang="en-US" sz="2400">
                <a:solidFill>
                  <a:schemeClr val="accent1">
                    <a:lumMod val="75000"/>
                    <a:lumOff val="25000"/>
                  </a:schemeClr>
                </a:solidFill>
              </a:rPr>
              <a:t>Thuật toán tìm được lời giải tối ưu có 4 đoạn. </a:t>
            </a:r>
          </a:p>
          <a:p>
            <a:pPr marL="0" indent="0" algn="l">
              <a:buNone/>
            </a:pPr>
            <a:r>
              <a:rPr lang="en-US" sz="2400" i="1">
                <a:solidFill>
                  <a:srgbClr val="FF0000"/>
                </a:solidFill>
              </a:rPr>
              <a:t>Bài tập về nhà: Chứng minh thuật toán tham lam này luôn trả ra lời giải tối ưu</a:t>
            </a:r>
            <a:endParaRPr lang="en-US" sz="2400" i="1" dirty="0">
              <a:solidFill>
                <a:srgbClr val="FF0000"/>
              </a:solidFill>
            </a:endParaRPr>
          </a:p>
        </p:txBody>
      </p:sp>
      <p:grpSp>
        <p:nvGrpSpPr>
          <p:cNvPr id="4" name="Group 3">
            <a:extLst>
              <a:ext uri="{FF2B5EF4-FFF2-40B4-BE49-F238E27FC236}">
                <a16:creationId xmlns:a16="http://schemas.microsoft.com/office/drawing/2014/main" id="{A2D2FE45-13D1-9A82-B924-50B592DDE30E}"/>
              </a:ext>
            </a:extLst>
          </p:cNvPr>
          <p:cNvGrpSpPr/>
          <p:nvPr/>
        </p:nvGrpSpPr>
        <p:grpSpPr>
          <a:xfrm>
            <a:off x="3723739" y="1416483"/>
            <a:ext cx="7637205" cy="1976559"/>
            <a:chOff x="1709744" y="3429000"/>
            <a:chExt cx="8890889" cy="2687250"/>
          </a:xfrm>
        </p:grpSpPr>
        <p:pic>
          <p:nvPicPr>
            <p:cNvPr id="5" name="Picture 4">
              <a:extLst>
                <a:ext uri="{FF2B5EF4-FFF2-40B4-BE49-F238E27FC236}">
                  <a16:creationId xmlns:a16="http://schemas.microsoft.com/office/drawing/2014/main" id="{ECF4C420-9C8F-D03B-D9EA-22686971F446}"/>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7" name="Straight Connector 6">
              <a:extLst>
                <a:ext uri="{FF2B5EF4-FFF2-40B4-BE49-F238E27FC236}">
                  <a16:creationId xmlns:a16="http://schemas.microsoft.com/office/drawing/2014/main" id="{1D6508DC-0D38-09F7-ADCD-34F4E1758DD1}"/>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73C22B-3AEE-AC6A-6BB0-A82B78E18B0D}"/>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B34A87C-E818-44D6-91CE-00E9EC381195}"/>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DB954E-824B-196F-54D6-7C564BABBA1C}"/>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8867A2B-8A05-A806-7FE6-F557BB2C2358}"/>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16" name="Rectangle 15">
              <a:extLst>
                <a:ext uri="{FF2B5EF4-FFF2-40B4-BE49-F238E27FC236}">
                  <a16:creationId xmlns:a16="http://schemas.microsoft.com/office/drawing/2014/main" id="{F65EF708-3FEA-DD0F-8987-9E0CECF83BE0}"/>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17" name="Straight Connector 16">
              <a:extLst>
                <a:ext uri="{FF2B5EF4-FFF2-40B4-BE49-F238E27FC236}">
                  <a16:creationId xmlns:a16="http://schemas.microsoft.com/office/drawing/2014/main" id="{3A28AB94-83DB-B424-791D-FE6F3B98405B}"/>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8AA66C-1452-6F0C-AC18-CBD93FB7B3DA}"/>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BC83FC-5B09-8C01-75EC-000728E22221}"/>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972093-72C7-17C6-C086-CBBCBE797E0A}"/>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0F19ED4-B082-0CC2-F370-5E87B1FEB98B}"/>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24" name="Straight Connector 23">
              <a:extLst>
                <a:ext uri="{FF2B5EF4-FFF2-40B4-BE49-F238E27FC236}">
                  <a16:creationId xmlns:a16="http://schemas.microsoft.com/office/drawing/2014/main" id="{DE4CA8D4-3FB0-0E09-6B11-8817F0BBBAC8}"/>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49F78-4BD1-1019-284F-6F4CFECB2DDC}"/>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1E04906-5F09-DF24-CABA-E49F2BA4583C}"/>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7" name="Rectangle 26">
              <a:extLst>
                <a:ext uri="{FF2B5EF4-FFF2-40B4-BE49-F238E27FC236}">
                  <a16:creationId xmlns:a16="http://schemas.microsoft.com/office/drawing/2014/main" id="{A2CC69B3-FCC4-F696-55BB-2F4EFD33A84F}"/>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8" name="Straight Connector 27">
              <a:extLst>
                <a:ext uri="{FF2B5EF4-FFF2-40B4-BE49-F238E27FC236}">
                  <a16:creationId xmlns:a16="http://schemas.microsoft.com/office/drawing/2014/main" id="{E311A30B-3FB2-953C-5AC3-1F0CBE90D73C}"/>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6001023-A1C8-277A-E9EA-9FABC9EDFCCA}"/>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30" name="Straight Connector 29">
              <a:extLst>
                <a:ext uri="{FF2B5EF4-FFF2-40B4-BE49-F238E27FC236}">
                  <a16:creationId xmlns:a16="http://schemas.microsoft.com/office/drawing/2014/main" id="{A39C1051-42A7-A537-3350-F7F018ABF2BB}"/>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6C4663-4645-DC4B-BF8F-765735299DE1}"/>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32" name="Straight Connector 31">
              <a:extLst>
                <a:ext uri="{FF2B5EF4-FFF2-40B4-BE49-F238E27FC236}">
                  <a16:creationId xmlns:a16="http://schemas.microsoft.com/office/drawing/2014/main" id="{529693DE-DFA7-3679-7086-B031B3244464}"/>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1B9C2400-A60D-517D-E690-932F44648A0B}"/>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3723738" y="4952989"/>
            <a:ext cx="7637205" cy="414994"/>
          </a:xfrm>
          <a:prstGeom prst="rect">
            <a:avLst/>
          </a:prstGeom>
        </p:spPr>
      </p:pic>
      <p:cxnSp>
        <p:nvCxnSpPr>
          <p:cNvPr id="34" name="Straight Connector 33">
            <a:extLst>
              <a:ext uri="{FF2B5EF4-FFF2-40B4-BE49-F238E27FC236}">
                <a16:creationId xmlns:a16="http://schemas.microsoft.com/office/drawing/2014/main" id="{4C0D2164-4E88-AFCF-A8EA-33F069B3B012}"/>
              </a:ext>
            </a:extLst>
          </p:cNvPr>
          <p:cNvCxnSpPr>
            <a:cxnSpLocks/>
          </p:cNvCxnSpPr>
          <p:nvPr/>
        </p:nvCxnSpPr>
        <p:spPr>
          <a:xfrm flipV="1">
            <a:off x="4533058" y="3406355"/>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C04DBB-DA94-1813-B14C-D80AB8D0038A}"/>
              </a:ext>
            </a:extLst>
          </p:cNvPr>
          <p:cNvCxnSpPr>
            <a:cxnSpLocks/>
          </p:cNvCxnSpPr>
          <p:nvPr/>
        </p:nvCxnSpPr>
        <p:spPr>
          <a:xfrm flipV="1">
            <a:off x="8770248" y="3406355"/>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1F311F-B4B9-D1F4-53D7-E565D69CA382}"/>
              </a:ext>
            </a:extLst>
          </p:cNvPr>
          <p:cNvCxnSpPr>
            <a:cxnSpLocks/>
          </p:cNvCxnSpPr>
          <p:nvPr/>
        </p:nvCxnSpPr>
        <p:spPr>
          <a:xfrm flipV="1">
            <a:off x="5429546" y="340635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B39CC-F2AE-12C6-5215-5D6E1B34EE69}"/>
              </a:ext>
            </a:extLst>
          </p:cNvPr>
          <p:cNvCxnSpPr>
            <a:cxnSpLocks/>
          </p:cNvCxnSpPr>
          <p:nvPr/>
        </p:nvCxnSpPr>
        <p:spPr>
          <a:xfrm flipV="1">
            <a:off x="6652482" y="340635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0DD7351-962A-FDB3-33D7-A464F8A2734E}"/>
              </a:ext>
            </a:extLst>
          </p:cNvPr>
          <p:cNvSpPr/>
          <p:nvPr/>
        </p:nvSpPr>
        <p:spPr>
          <a:xfrm>
            <a:off x="5429546" y="4606256"/>
            <a:ext cx="1221277"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39" name="Rectangle 38">
            <a:extLst>
              <a:ext uri="{FF2B5EF4-FFF2-40B4-BE49-F238E27FC236}">
                <a16:creationId xmlns:a16="http://schemas.microsoft.com/office/drawing/2014/main" id="{05E54466-1B4B-D5A4-FAD8-D6DDB5162135}"/>
              </a:ext>
            </a:extLst>
          </p:cNvPr>
          <p:cNvSpPr/>
          <p:nvPr/>
        </p:nvSpPr>
        <p:spPr>
          <a:xfrm>
            <a:off x="6944129" y="4606256"/>
            <a:ext cx="1229562"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40" name="Straight Connector 39">
            <a:extLst>
              <a:ext uri="{FF2B5EF4-FFF2-40B4-BE49-F238E27FC236}">
                <a16:creationId xmlns:a16="http://schemas.microsoft.com/office/drawing/2014/main" id="{1A10B779-AA98-7085-56E7-AB16D4A7BA04}"/>
              </a:ext>
            </a:extLst>
          </p:cNvPr>
          <p:cNvCxnSpPr>
            <a:cxnSpLocks/>
          </p:cNvCxnSpPr>
          <p:nvPr/>
        </p:nvCxnSpPr>
        <p:spPr>
          <a:xfrm flipV="1">
            <a:off x="6952418"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ED92E-841C-CC40-67B8-524B925F775B}"/>
              </a:ext>
            </a:extLst>
          </p:cNvPr>
          <p:cNvCxnSpPr>
            <a:cxnSpLocks/>
          </p:cNvCxnSpPr>
          <p:nvPr/>
        </p:nvCxnSpPr>
        <p:spPr>
          <a:xfrm flipV="1">
            <a:off x="7867131"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AB0CE7-82DC-430C-2256-E93DF1C64774}"/>
              </a:ext>
            </a:extLst>
          </p:cNvPr>
          <p:cNvCxnSpPr>
            <a:cxnSpLocks/>
          </p:cNvCxnSpPr>
          <p:nvPr/>
        </p:nvCxnSpPr>
        <p:spPr>
          <a:xfrm flipV="1">
            <a:off x="8175351"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B6BAB9-CEDE-9B1F-214E-02B98D38B2F9}"/>
              </a:ext>
            </a:extLst>
          </p:cNvPr>
          <p:cNvCxnSpPr>
            <a:cxnSpLocks/>
          </p:cNvCxnSpPr>
          <p:nvPr/>
        </p:nvCxnSpPr>
        <p:spPr>
          <a:xfrm flipV="1">
            <a:off x="9378403"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1CB73A-D862-80F5-DCB0-7C95FDC44561}"/>
              </a:ext>
            </a:extLst>
          </p:cNvPr>
          <p:cNvCxnSpPr>
            <a:cxnSpLocks/>
          </p:cNvCxnSpPr>
          <p:nvPr/>
        </p:nvCxnSpPr>
        <p:spPr>
          <a:xfrm flipV="1">
            <a:off x="9668393"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020334-B637-CEEC-D299-FED74DAC45EB}"/>
              </a:ext>
            </a:extLst>
          </p:cNvPr>
          <p:cNvCxnSpPr>
            <a:cxnSpLocks/>
          </p:cNvCxnSpPr>
          <p:nvPr/>
        </p:nvCxnSpPr>
        <p:spPr>
          <a:xfrm flipV="1">
            <a:off x="10284832"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77E4C75-9112-81B7-09AB-684594CFE0A4}"/>
              </a:ext>
            </a:extLst>
          </p:cNvPr>
          <p:cNvSpPr/>
          <p:nvPr/>
        </p:nvSpPr>
        <p:spPr>
          <a:xfrm>
            <a:off x="9667607" y="4606256"/>
            <a:ext cx="623065"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cxnSp>
        <p:nvCxnSpPr>
          <p:cNvPr id="47" name="Straight Connector 46">
            <a:extLst>
              <a:ext uri="{FF2B5EF4-FFF2-40B4-BE49-F238E27FC236}">
                <a16:creationId xmlns:a16="http://schemas.microsoft.com/office/drawing/2014/main" id="{4E6036CA-4EF3-2C76-E122-5C23251C5A90}"/>
              </a:ext>
            </a:extLst>
          </p:cNvPr>
          <p:cNvCxnSpPr>
            <a:cxnSpLocks/>
          </p:cNvCxnSpPr>
          <p:nvPr/>
        </p:nvCxnSpPr>
        <p:spPr>
          <a:xfrm flipV="1">
            <a:off x="7552280"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5B787F-767F-0B78-3687-0C6AF0ACABC7}"/>
              </a:ext>
            </a:extLst>
          </p:cNvPr>
          <p:cNvCxnSpPr>
            <a:cxnSpLocks/>
          </p:cNvCxnSpPr>
          <p:nvPr/>
        </p:nvCxnSpPr>
        <p:spPr>
          <a:xfrm flipV="1">
            <a:off x="6355862" y="3406352"/>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F1FC08-5550-1644-FDAD-EB7CA8C479A7}"/>
              </a:ext>
            </a:extLst>
          </p:cNvPr>
          <p:cNvCxnSpPr>
            <a:cxnSpLocks/>
          </p:cNvCxnSpPr>
          <p:nvPr/>
        </p:nvCxnSpPr>
        <p:spPr>
          <a:xfrm flipV="1">
            <a:off x="8473628"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Arrow: Curved Right 122">
            <a:extLst>
              <a:ext uri="{FF2B5EF4-FFF2-40B4-BE49-F238E27FC236}">
                <a16:creationId xmlns:a16="http://schemas.microsoft.com/office/drawing/2014/main" id="{210B87DD-2529-8834-6F42-62049ACEB9EA}"/>
              </a:ext>
            </a:extLst>
          </p:cNvPr>
          <p:cNvSpPr/>
          <p:nvPr/>
        </p:nvSpPr>
        <p:spPr>
          <a:xfrm>
            <a:off x="2801468" y="2398117"/>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3770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235551-F638-A2C2-D56A-B97DF8A733B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AA7E1241-661C-F477-85D5-BBA740F10EA2}"/>
              </a:ext>
            </a:extLst>
          </p:cNvPr>
          <p:cNvSpPr>
            <a:spLocks noGrp="1"/>
          </p:cNvSpPr>
          <p:nvPr>
            <p:ph type="title"/>
          </p:nvPr>
        </p:nvSpPr>
        <p:spPr/>
        <p:txBody>
          <a:bodyPr/>
          <a:lstStyle/>
          <a:p>
            <a:r>
              <a:rPr lang="en-US" sz="2800"/>
              <a:t> BÀI TẬP LUYỆN TẬP</a:t>
            </a:r>
            <a:br>
              <a:rPr lang="en-US" sz="2800"/>
            </a:b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85EE507-1D16-F5F6-301A-BC4558245DAC}"/>
                  </a:ext>
                </a:extLst>
              </p:cNvPr>
              <p:cNvSpPr>
                <a:spLocks noGrp="1"/>
              </p:cNvSpPr>
              <p:nvPr>
                <p:ph sz="quarter" idx="13"/>
              </p:nvPr>
            </p:nvSpPr>
            <p:spPr/>
            <p:txBody>
              <a:bodyPr/>
              <a:lstStyle/>
              <a:p>
                <a:pPr algn="just">
                  <a:lnSpc>
                    <a:spcPct val="130000"/>
                  </a:lnSpc>
                  <a:spcAft>
                    <a:spcPts val="1200"/>
                  </a:spcAft>
                </a:pPr>
                <a:r>
                  <a:rPr lang="en-US" sz="2800" b="1" dirty="0"/>
                  <a:t>Đề </a:t>
                </a:r>
                <a:r>
                  <a:rPr lang="en-US" sz="2800" b="1" dirty="0" err="1"/>
                  <a:t>bài</a:t>
                </a:r>
                <a:r>
                  <a:rPr lang="en-US" sz="2800" dirty="0"/>
                  <a:t>: </a:t>
                </a:r>
                <a:r>
                  <a:rPr lang="vi-VN" sz="2800" dirty="0">
                    <a:cs typeface="Arial" panose="020B0604020202020204" pitchFamily="34" charset="0"/>
                  </a:rPr>
                  <a:t>Có </a:t>
                </a:r>
                <a14:m>
                  <m:oMath xmlns:m="http://schemas.openxmlformats.org/officeDocument/2006/math">
                    <m:r>
                      <a:rPr lang="vi-VN" sz="2800" i="1" smtClean="0">
                        <a:latin typeface="Cambria Math" panose="02040503050406030204" pitchFamily="18" charset="0"/>
                        <a:cs typeface="Arial" panose="020B0604020202020204" pitchFamily="34" charset="0"/>
                      </a:rPr>
                      <m:t>𝑛</m:t>
                    </m:r>
                  </m:oMath>
                </a14:m>
                <a:r>
                  <a:rPr lang="vi-VN" sz="2800" dirty="0">
                    <a:cs typeface="Arial" panose="020B0604020202020204" pitchFamily="34" charset="0"/>
                  </a:rPr>
                  <a:t> công việc </a:t>
                </a:r>
                <a14:m>
                  <m:oMath xmlns:m="http://schemas.openxmlformats.org/officeDocument/2006/math">
                    <m:r>
                      <a:rPr lang="vi-VN" sz="2800" i="1" smtClean="0">
                        <a:latin typeface="Cambria Math" panose="02040503050406030204" pitchFamily="18" charset="0"/>
                        <a:cs typeface="Arial" panose="020B0604020202020204" pitchFamily="34" charset="0"/>
                      </a:rPr>
                      <m:t>1</m:t>
                    </m:r>
                    <m:r>
                      <a:rPr lang="vi-VN" sz="2800" i="1" smtClean="0">
                        <a:latin typeface="Cambria Math" panose="02040503050406030204" pitchFamily="18" charset="0"/>
                        <a:cs typeface="Arial" panose="020B0604020202020204" pitchFamily="34" charset="0"/>
                      </a:rPr>
                      <m:t>, </m:t>
                    </m:r>
                    <m:r>
                      <a:rPr lang="vi-VN" sz="2800" i="1" smtClean="0">
                        <a:latin typeface="Cambria Math" panose="02040503050406030204" pitchFamily="18" charset="0"/>
                        <a:cs typeface="Arial" panose="020B0604020202020204" pitchFamily="34" charset="0"/>
                      </a:rPr>
                      <m:t>2</m:t>
                    </m:r>
                    <m:r>
                      <a:rPr lang="vi-VN" sz="2800" i="1" smtClean="0">
                        <a:latin typeface="Cambria Math" panose="02040503050406030204" pitchFamily="18" charset="0"/>
                        <a:cs typeface="Arial" panose="020B0604020202020204" pitchFamily="34" charset="0"/>
                      </a:rPr>
                      <m:t>, …, </m:t>
                    </m:r>
                    <m:r>
                      <a:rPr lang="vi-VN" sz="2800" i="1" smtClean="0">
                        <a:latin typeface="Cambria Math" panose="02040503050406030204" pitchFamily="18" charset="0"/>
                        <a:cs typeface="Arial" panose="020B0604020202020204" pitchFamily="34" charset="0"/>
                      </a:rPr>
                      <m:t>𝑛</m:t>
                    </m:r>
                  </m:oMath>
                </a14:m>
                <a:r>
                  <a:rPr lang="vi-VN" sz="2800" dirty="0">
                    <a:cs typeface="Arial" panose="020B0604020202020204" pitchFamily="34" charset="0"/>
                  </a:rPr>
                  <a:t>. Công việc </a:t>
                </a:r>
                <a14:m>
                  <m:oMath xmlns:m="http://schemas.openxmlformats.org/officeDocument/2006/math">
                    <m:r>
                      <a:rPr lang="vi-VN" sz="2800" i="1" smtClean="0">
                        <a:latin typeface="Cambria Math" panose="02040503050406030204" pitchFamily="18" charset="0"/>
                        <a:cs typeface="Arial" panose="020B0604020202020204" pitchFamily="34" charset="0"/>
                      </a:rPr>
                      <m:t>𝑖</m:t>
                    </m:r>
                  </m:oMath>
                </a14:m>
                <a:r>
                  <a:rPr lang="vi-VN" sz="2800" dirty="0">
                    <a:cs typeface="Arial" panose="020B0604020202020204" pitchFamily="34" charset="0"/>
                  </a:rPr>
                  <a:t> có thời hạn hoàn thành là </a:t>
                </a:r>
                <a14:m>
                  <m:oMath xmlns:m="http://schemas.openxmlformats.org/officeDocument/2006/math">
                    <m:r>
                      <a:rPr lang="vi-VN" sz="2800" i="1" smtClean="0">
                        <a:latin typeface="Cambria Math" panose="02040503050406030204" pitchFamily="18" charset="0"/>
                        <a:cs typeface="Arial" panose="020B0604020202020204" pitchFamily="34" charset="0"/>
                      </a:rPr>
                      <m:t>𝑑</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và có lợi nhuận khi được đưa vào thực hiện là </a:t>
                </a:r>
                <a14:m>
                  <m:oMath xmlns:m="http://schemas.openxmlformats.org/officeDocument/2006/math">
                    <m:r>
                      <a:rPr lang="vi-VN" sz="2800" i="1" smtClean="0">
                        <a:latin typeface="Cambria Math" panose="02040503050406030204" pitchFamily="18" charset="0"/>
                        <a:cs typeface="Arial" panose="020B0604020202020204" pitchFamily="34" charset="0"/>
                      </a:rPr>
                      <m:t>𝑝</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a:t>
                </a:r>
                <a14:m>
                  <m:oMath xmlns:m="http://schemas.openxmlformats.org/officeDocument/2006/math">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1</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𝑛</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Biết rằng chỉ được nhiều nhất 1 công việc được thực hiện tại mỗi thời điểm và khi thời gian thực hiện xong mỗi công việc đều là 1 đơn vị. Hãy tìm cách chọn ra các công việc để đưa vào thực hiện sao cho tổng lợi nhuận thu được là nhiều nhất đồng thời mỗi công việc phải hoàn thành trước hoặc đúng thời hạn.</a:t>
                </a:r>
                <a:endParaRPr lang="en-US" sz="2800" dirty="0">
                  <a:cs typeface="Arial" panose="020B0604020202020204" pitchFamily="34" charset="0"/>
                </a:endParaRPr>
              </a:p>
              <a:p>
                <a:pPr algn="just">
                  <a:lnSpc>
                    <a:spcPct val="130000"/>
                  </a:lnSpc>
                  <a:spcAft>
                    <a:spcPts val="1200"/>
                  </a:spcAft>
                </a:pPr>
                <a:r>
                  <a:rPr lang="en-US" sz="2800" b="1" dirty="0" err="1">
                    <a:cs typeface="Arial" panose="020B0604020202020204" pitchFamily="34" charset="0"/>
                  </a:rPr>
                  <a:t>Hình</a:t>
                </a:r>
                <a:r>
                  <a:rPr lang="en-US" sz="2800" b="1" dirty="0">
                    <a:cs typeface="Arial" panose="020B0604020202020204" pitchFamily="34" charset="0"/>
                  </a:rPr>
                  <a:t> </a:t>
                </a:r>
                <a:r>
                  <a:rPr lang="en-US" sz="2800" b="1" dirty="0" err="1">
                    <a:cs typeface="Arial" panose="020B0604020202020204" pitchFamily="34" charset="0"/>
                  </a:rPr>
                  <a:t>thức</a:t>
                </a:r>
                <a:r>
                  <a:rPr lang="en-US" sz="2800" dirty="0">
                    <a:cs typeface="Arial" panose="020B0604020202020204" pitchFamily="34" charset="0"/>
                  </a:rPr>
                  <a:t>: </a:t>
                </a:r>
                <a:r>
                  <a:rPr lang="en-US" sz="2800" dirty="0" err="1">
                    <a:cs typeface="Arial" panose="020B0604020202020204" pitchFamily="34" charset="0"/>
                  </a:rPr>
                  <a:t>Làm</a:t>
                </a:r>
                <a:r>
                  <a:rPr lang="en-US" sz="2800" dirty="0">
                    <a:cs typeface="Arial" panose="020B0604020202020204" pitchFamily="34" charset="0"/>
                  </a:rPr>
                  <a:t> </a:t>
                </a:r>
                <a:r>
                  <a:rPr lang="en-US" sz="2800" dirty="0" err="1">
                    <a:cs typeface="Arial" panose="020B0604020202020204" pitchFamily="34" charset="0"/>
                  </a:rPr>
                  <a:t>tại</a:t>
                </a:r>
                <a:r>
                  <a:rPr lang="en-US" sz="2800" dirty="0">
                    <a:cs typeface="Arial" panose="020B0604020202020204" pitchFamily="34" charset="0"/>
                  </a:rPr>
                  <a:t> </a:t>
                </a:r>
                <a:r>
                  <a:rPr lang="en-US" sz="2800" dirty="0" err="1">
                    <a:cs typeface="Arial" panose="020B0604020202020204" pitchFamily="34" charset="0"/>
                  </a:rPr>
                  <a:t>nhà</a:t>
                </a:r>
                <a:r>
                  <a:rPr lang="en-US" sz="2800" dirty="0">
                    <a:cs typeface="Arial" panose="020B0604020202020204" pitchFamily="34" charset="0"/>
                  </a:rPr>
                  <a:t> </a:t>
                </a:r>
                <a:r>
                  <a:rPr lang="en-US" sz="2800" dirty="0" err="1">
                    <a:cs typeface="Arial" panose="020B0604020202020204" pitchFamily="34" charset="0"/>
                  </a:rPr>
                  <a:t>và</a:t>
                </a:r>
                <a:r>
                  <a:rPr lang="en-US" sz="2800" dirty="0">
                    <a:cs typeface="Arial" panose="020B0604020202020204" pitchFamily="34" charset="0"/>
                  </a:rPr>
                  <a:t> </a:t>
                </a:r>
                <a:r>
                  <a:rPr lang="en-US" sz="2800" dirty="0" err="1">
                    <a:cs typeface="Arial" panose="020B0604020202020204" pitchFamily="34" charset="0"/>
                  </a:rPr>
                  <a:t>nộp</a:t>
                </a:r>
                <a:r>
                  <a:rPr lang="en-US" sz="2800" dirty="0">
                    <a:cs typeface="Arial" panose="020B0604020202020204" pitchFamily="34" charset="0"/>
                  </a:rPr>
                  <a:t> </a:t>
                </a:r>
                <a:r>
                  <a:rPr lang="en-US" sz="2800" dirty="0" err="1">
                    <a:cs typeface="Arial" panose="020B0604020202020204" pitchFamily="34" charset="0"/>
                  </a:rPr>
                  <a:t>lại</a:t>
                </a:r>
                <a:r>
                  <a:rPr lang="en-US" sz="2800" dirty="0">
                    <a:cs typeface="Arial" panose="020B0604020202020204" pitchFamily="34" charset="0"/>
                  </a:rPr>
                  <a:t> </a:t>
                </a:r>
                <a:r>
                  <a:rPr lang="en-US" sz="2800" dirty="0" err="1">
                    <a:cs typeface="Arial" panose="020B0604020202020204" pitchFamily="34" charset="0"/>
                  </a:rPr>
                  <a:t>trên</a:t>
                </a:r>
                <a:r>
                  <a:rPr lang="en-US" sz="2800" dirty="0">
                    <a:cs typeface="Arial" panose="020B0604020202020204" pitchFamily="34" charset="0"/>
                  </a:rPr>
                  <a:t> </a:t>
                </a:r>
                <a:r>
                  <a:rPr lang="en-US" sz="2800" dirty="0" err="1">
                    <a:cs typeface="Arial" panose="020B0604020202020204" pitchFamily="34" charset="0"/>
                  </a:rPr>
                  <a:t>hệ</a:t>
                </a:r>
                <a:r>
                  <a:rPr lang="en-US" sz="2800" dirty="0">
                    <a:cs typeface="Arial" panose="020B0604020202020204" pitchFamily="34" charset="0"/>
                  </a:rPr>
                  <a:t> </a:t>
                </a:r>
                <a:r>
                  <a:rPr lang="en-US" sz="2800" dirty="0" err="1">
                    <a:cs typeface="Arial" panose="020B0604020202020204" pitchFamily="34" charset="0"/>
                  </a:rPr>
                  <a:t>thống</a:t>
                </a:r>
                <a:r>
                  <a:rPr lang="en-US" sz="2800" dirty="0">
                    <a:cs typeface="Arial" panose="020B0604020202020204" pitchFamily="34" charset="0"/>
                  </a:rPr>
                  <a:t> </a:t>
                </a:r>
                <a:r>
                  <a:rPr lang="en-US" sz="2800" err="1">
                    <a:cs typeface="Arial" panose="020B0604020202020204" pitchFamily="34" charset="0"/>
                  </a:rPr>
                  <a:t>chấm</a:t>
                </a:r>
                <a:r>
                  <a:rPr lang="en-US" sz="2800">
                    <a:cs typeface="Arial" panose="020B0604020202020204" pitchFamily="34" charset="0"/>
                  </a:rPr>
                  <a:t> code</a:t>
                </a:r>
                <a:endParaRPr lang="vi-VN" sz="2800" dirty="0">
                  <a:cs typeface="Arial" panose="020B0604020202020204" pitchFamily="34" charset="0"/>
                </a:endParaRPr>
              </a:p>
            </p:txBody>
          </p:sp>
        </mc:Choice>
        <mc:Fallback xmlns="">
          <p:sp>
            <p:nvSpPr>
              <p:cNvPr id="4" name="Content Placeholder 3">
                <a:extLst>
                  <a:ext uri="{FF2B5EF4-FFF2-40B4-BE49-F238E27FC236}">
                    <a16:creationId xmlns:a16="http://schemas.microsoft.com/office/drawing/2014/main" id="{285EE507-1D16-F5F6-301A-BC4558245DAC}"/>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r="-1112" b="-124"/>
                </a:stretch>
              </a:blipFill>
            </p:spPr>
            <p:txBody>
              <a:bodyPr/>
              <a:lstStyle/>
              <a:p>
                <a:r>
                  <a:rPr lang="en-US">
                    <a:noFill/>
                  </a:rPr>
                  <a:t> </a:t>
                </a:r>
              </a:p>
            </p:txBody>
          </p:sp>
        </mc:Fallback>
      </mc:AlternateContent>
    </p:spTree>
    <p:extLst>
      <p:ext uri="{BB962C8B-B14F-4D97-AF65-F5344CB8AC3E}">
        <p14:creationId xmlns:p14="http://schemas.microsoft.com/office/powerpoint/2010/main" val="346002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lIns="91440" tIns="45720" rIns="91440" bIns="45720" anchor="t"/>
          <a:lstStyle/>
          <a:p>
            <a:pPr marL="514350" indent="-514350">
              <a:lnSpc>
                <a:spcPct val="200000"/>
              </a:lnSpc>
              <a:buFont typeface="+mj-lt"/>
              <a:buAutoNum type="alphaUcPeriod"/>
            </a:pPr>
            <a:r>
              <a:rPr lang="en-US" dirty="0" err="1">
                <a:latin typeface="Lato"/>
                <a:ea typeface="Lato"/>
                <a:cs typeface="Lato"/>
              </a:rPr>
              <a:t>Thuật</a:t>
            </a:r>
            <a:r>
              <a:rPr lang="en-US" dirty="0">
                <a:latin typeface="Lato"/>
                <a:ea typeface="Lato"/>
                <a:cs typeface="Lato"/>
              </a:rPr>
              <a:t> </a:t>
            </a:r>
            <a:r>
              <a:rPr lang="en-US" dirty="0" err="1">
                <a:latin typeface="Lato"/>
                <a:ea typeface="Lato"/>
                <a:cs typeface="Lato"/>
              </a:rPr>
              <a:t>toán</a:t>
            </a:r>
            <a:r>
              <a:rPr lang="en-US" dirty="0">
                <a:latin typeface="Lato"/>
                <a:ea typeface="Lato"/>
                <a:cs typeface="Lato"/>
              </a:rPr>
              <a:t> </a:t>
            </a:r>
            <a:r>
              <a:rPr lang="en-US" dirty="0" err="1">
                <a:latin typeface="Lato"/>
                <a:ea typeface="Lato"/>
                <a:cs typeface="Lato"/>
              </a:rPr>
              <a:t>tham</a:t>
            </a:r>
            <a:r>
              <a:rPr lang="en-US" dirty="0">
                <a:latin typeface="Lato"/>
                <a:ea typeface="Lato"/>
                <a:cs typeface="Lato"/>
              </a:rPr>
              <a:t> lam</a:t>
            </a:r>
          </a:p>
          <a:p>
            <a:pPr marL="514350" indent="-514350">
              <a:lnSpc>
                <a:spcPct val="200000"/>
              </a:lnSpc>
              <a:buFont typeface="+mj-lt"/>
              <a:buAutoNum type="alphaUcPeriod"/>
            </a:pPr>
            <a:r>
              <a:rPr lang="en-US" dirty="0" err="1">
                <a:solidFill>
                  <a:srgbClr val="FF0000"/>
                </a:solidFill>
                <a:latin typeface="Lato"/>
                <a:ea typeface="Lato"/>
                <a:cs typeface="Lato"/>
              </a:rPr>
              <a:t>Thuật</a:t>
            </a:r>
            <a:r>
              <a:rPr lang="en-US" dirty="0">
                <a:solidFill>
                  <a:srgbClr val="FF0000"/>
                </a:solidFill>
                <a:latin typeface="Lato"/>
                <a:ea typeface="Lato"/>
                <a:cs typeface="Lato"/>
              </a:rPr>
              <a:t> </a:t>
            </a:r>
            <a:r>
              <a:rPr lang="en-US" dirty="0" err="1">
                <a:solidFill>
                  <a:srgbClr val="FF0000"/>
                </a:solidFill>
                <a:latin typeface="Lato"/>
                <a:ea typeface="Lato"/>
                <a:cs typeface="Lato"/>
              </a:rPr>
              <a:t>toán</a:t>
            </a:r>
            <a:r>
              <a:rPr lang="en-US" dirty="0">
                <a:solidFill>
                  <a:srgbClr val="FF0000"/>
                </a:solidFill>
                <a:latin typeface="Lato"/>
                <a:ea typeface="Lato"/>
                <a:cs typeface="Lato"/>
              </a:rPr>
              <a:t> chia </a:t>
            </a:r>
            <a:r>
              <a:rPr lang="en-US" dirty="0" err="1">
                <a:solidFill>
                  <a:srgbClr val="FF0000"/>
                </a:solidFill>
                <a:latin typeface="Lato"/>
                <a:ea typeface="Lato"/>
                <a:cs typeface="Lato"/>
              </a:rPr>
              <a:t>để</a:t>
            </a:r>
            <a:r>
              <a:rPr lang="en-US" dirty="0">
                <a:solidFill>
                  <a:srgbClr val="FF0000"/>
                </a:solidFill>
                <a:latin typeface="Lato"/>
                <a:ea typeface="Lato"/>
                <a:cs typeface="Lato"/>
              </a:rPr>
              <a:t> </a:t>
            </a:r>
            <a:r>
              <a:rPr lang="en-US" dirty="0" err="1">
                <a:solidFill>
                  <a:srgbClr val="FF0000"/>
                </a:solidFill>
                <a:latin typeface="Lato"/>
                <a:ea typeface="Lato"/>
                <a:cs typeface="Lato"/>
              </a:rPr>
              <a:t>trị</a:t>
            </a:r>
          </a:p>
          <a:p>
            <a:pPr marL="0" indent="0">
              <a:lnSpc>
                <a:spcPct val="200000"/>
              </a:lnSpc>
              <a:buNone/>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Tree>
    <p:extLst>
      <p:ext uri="{BB962C8B-B14F-4D97-AF65-F5344CB8AC3E}">
        <p14:creationId xmlns:p14="http://schemas.microsoft.com/office/powerpoint/2010/main" val="115400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5AD03-B612-01D0-80ED-41BCDD8F9AB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7CC92600-1EB8-93B3-1E8F-051FB308F6C8}"/>
              </a:ext>
            </a:extLst>
          </p:cNvPr>
          <p:cNvSpPr>
            <a:spLocks noGrp="1"/>
          </p:cNvSpPr>
          <p:nvPr>
            <p:ph type="title"/>
          </p:nvPr>
        </p:nvSpPr>
        <p:spPr/>
        <p:txBody>
          <a:bodyPr/>
          <a:lstStyle/>
          <a:p>
            <a:r>
              <a:rPr lang="en-US"/>
              <a:t>Giới thiệu</a:t>
            </a:r>
          </a:p>
        </p:txBody>
      </p:sp>
      <p:sp>
        <p:nvSpPr>
          <p:cNvPr id="4" name="Content Placeholder 3">
            <a:extLst>
              <a:ext uri="{FF2B5EF4-FFF2-40B4-BE49-F238E27FC236}">
                <a16:creationId xmlns:a16="http://schemas.microsoft.com/office/drawing/2014/main" id="{6F7FF070-DAE0-278D-58F0-FE833726107A}"/>
              </a:ext>
            </a:extLst>
          </p:cNvPr>
          <p:cNvSpPr>
            <a:spLocks noGrp="1"/>
          </p:cNvSpPr>
          <p:nvPr>
            <p:ph sz="quarter" idx="13"/>
          </p:nvPr>
        </p:nvSpPr>
        <p:spPr>
          <a:xfrm>
            <a:off x="338736" y="1058844"/>
            <a:ext cx="6869460" cy="4909124"/>
          </a:xfrm>
        </p:spPr>
        <p:txBody>
          <a:bodyPr/>
          <a:lstStyle/>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chia để trị Divide and Conquer algorithm) là kỹ thuật mạnh trong Khoa học máy tính và Toán học.</a:t>
            </a:r>
          </a:p>
          <a:p>
            <a:pPr marL="228600" indent="-274320" algn="just">
              <a:lnSpc>
                <a:spcPct val="130000"/>
              </a:lnSpc>
              <a:spcBef>
                <a:spcPts val="300"/>
              </a:spcBef>
              <a:spcAft>
                <a:spcPts val="1200"/>
              </a:spcAft>
              <a:buFont typeface="Wingdings" panose="05000000000000000000" pitchFamily="2" charset="2"/>
              <a:buChar char="§"/>
            </a:pPr>
            <a:r>
              <a:rPr lang="en-US" sz="2400"/>
              <a:t>Ý tưởng: là làm dễ bài toán bằng cách chia nhỏ bài toán phức tạp thành những bài toán con đơn giản hơn (CHIA), giải riêng rẽ các bài toán con (TRỊ) và cuối cùng là tổng hợp các kết quả bài toán con để thu được lời giải bài toán ban đầu.</a:t>
            </a:r>
          </a:p>
        </p:txBody>
      </p:sp>
      <p:pic>
        <p:nvPicPr>
          <p:cNvPr id="5" name="Picture 4" descr="A diagram of a problem&#10;&#10;Description automatically generated">
            <a:extLst>
              <a:ext uri="{FF2B5EF4-FFF2-40B4-BE49-F238E27FC236}">
                <a16:creationId xmlns:a16="http://schemas.microsoft.com/office/drawing/2014/main" id="{10AAB532-A772-82C7-61A1-72BA35A4E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591" y="1522330"/>
            <a:ext cx="4564120" cy="3536137"/>
          </a:xfrm>
          <a:prstGeom prst="rect">
            <a:avLst/>
          </a:prstGeom>
        </p:spPr>
      </p:pic>
      <p:sp>
        <p:nvSpPr>
          <p:cNvPr id="6" name="TextBox 5">
            <a:extLst>
              <a:ext uri="{FF2B5EF4-FFF2-40B4-BE49-F238E27FC236}">
                <a16:creationId xmlns:a16="http://schemas.microsoft.com/office/drawing/2014/main" id="{4A00E373-37A7-4BCE-2612-A1905FEBEFDF}"/>
              </a:ext>
            </a:extLst>
          </p:cNvPr>
          <p:cNvSpPr txBox="1"/>
          <p:nvPr/>
        </p:nvSpPr>
        <p:spPr>
          <a:xfrm>
            <a:off x="7534283" y="5335670"/>
            <a:ext cx="4657717" cy="584775"/>
          </a:xfrm>
          <a:prstGeom prst="rect">
            <a:avLst/>
          </a:prstGeom>
        </p:spPr>
        <p:txBody>
          <a:bodyPr vert="horz" wrap="square" lIns="91440" tIns="45720" rIns="91440" bIns="45720" rtlCol="0" anchor="t">
            <a:spAutoFit/>
          </a:bodyPr>
          <a:lstStyle/>
          <a:p>
            <a:pPr marL="0" indent="0" algn="l">
              <a:buNone/>
            </a:pPr>
            <a:r>
              <a:rPr lang="en-US" sz="1600" i="1" err="1"/>
              <a:t>Nguồn</a:t>
            </a:r>
            <a:r>
              <a:rPr lang="en-US" sz="1600" i="1" dirty="0"/>
              <a:t>: </a:t>
            </a:r>
            <a:r>
              <a:rPr lang="en-US" sz="1600" i="1" dirty="0">
                <a:solidFill>
                  <a:srgbClr val="3A5B9E"/>
                </a:solidFill>
              </a:rPr>
              <a:t>https://www.javatpoint.com/divide-and-conquer-introduction</a:t>
            </a:r>
            <a:endParaRPr lang="en-US" sz="1600" i="1" dirty="0">
              <a:solidFill>
                <a:srgbClr val="3A5B9E"/>
              </a:solidFill>
              <a:cs typeface="Arial"/>
            </a:endParaRPr>
          </a:p>
        </p:txBody>
      </p:sp>
    </p:spTree>
    <p:extLst>
      <p:ext uri="{BB962C8B-B14F-4D97-AF65-F5344CB8AC3E}">
        <p14:creationId xmlns:p14="http://schemas.microsoft.com/office/powerpoint/2010/main" val="144100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E38383-594E-EF07-D923-2987EB8963A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5ED64E68-663A-112F-EED8-029ABA66A9A5}"/>
              </a:ext>
            </a:extLst>
          </p:cNvPr>
          <p:cNvSpPr>
            <a:spLocks noGrp="1"/>
          </p:cNvSpPr>
          <p:nvPr>
            <p:ph type="title"/>
          </p:nvPr>
        </p:nvSpPr>
        <p:spPr/>
        <p:txBody>
          <a:bodyPr/>
          <a:lstStyle/>
          <a:p>
            <a:r>
              <a:rPr lang="en-US"/>
              <a:t>Sơ đồ thuật toán</a:t>
            </a:r>
          </a:p>
        </p:txBody>
      </p:sp>
      <p:sp>
        <p:nvSpPr>
          <p:cNvPr id="4" name="Content Placeholder 3">
            <a:extLst>
              <a:ext uri="{FF2B5EF4-FFF2-40B4-BE49-F238E27FC236}">
                <a16:creationId xmlns:a16="http://schemas.microsoft.com/office/drawing/2014/main" id="{7E06422F-09F5-67E4-13E9-54F97137490D}"/>
              </a:ext>
            </a:extLst>
          </p:cNvPr>
          <p:cNvSpPr>
            <a:spLocks noGrp="1"/>
          </p:cNvSpPr>
          <p:nvPr>
            <p:ph sz="quarter" idx="13"/>
          </p:nvPr>
        </p:nvSpPr>
        <p:spPr>
          <a:xfrm>
            <a:off x="338736" y="1058844"/>
            <a:ext cx="5420038" cy="4909124"/>
          </a:xfrm>
        </p:spPr>
        <p:txBody>
          <a:bodyPr/>
          <a:lstStyle/>
          <a:p>
            <a:pPr>
              <a:lnSpc>
                <a:spcPct val="130000"/>
              </a:lnSpc>
              <a:spcBef>
                <a:spcPts val="300"/>
              </a:spcBef>
              <a:spcAft>
                <a:spcPts val="1200"/>
              </a:spcAft>
            </a:pPr>
            <a:r>
              <a:rPr lang="en-US" b="1"/>
              <a:t>Sử dụng thuật toán: </a:t>
            </a:r>
            <a:r>
              <a:rPr lang="en-US" sz="2800"/>
              <a:t>Sử dụng </a:t>
            </a:r>
            <a:r>
              <a:rPr lang="en-US" sz="2800">
                <a:solidFill>
                  <a:srgbClr val="FF0000"/>
                </a:solidFill>
              </a:rPr>
              <a:t>Đệ quy quay lui</a:t>
            </a:r>
            <a:r>
              <a:rPr lang="en-US" sz="2800"/>
              <a:t> để thể hiện sơ đồ chung của thuật toán </a:t>
            </a:r>
            <a:r>
              <a:rPr lang="en-US" sz="2800">
                <a:solidFill>
                  <a:srgbClr val="FF0000"/>
                </a:solidFill>
              </a:rPr>
              <a:t>chia để trị</a:t>
            </a:r>
            <a:r>
              <a:rPr lang="en-US" sz="2800"/>
              <a:t> </a:t>
            </a:r>
          </a:p>
          <a:p>
            <a:pPr>
              <a:lnSpc>
                <a:spcPct val="130000"/>
              </a:lnSpc>
              <a:spcBef>
                <a:spcPts val="300"/>
              </a:spcBef>
              <a:spcAft>
                <a:spcPts val="1200"/>
              </a:spcAft>
            </a:pPr>
            <a:r>
              <a:rPr lang="en-US" sz="2800">
                <a:sym typeface="Wingdings" panose="05000000000000000000" pitchFamily="2" charset="2"/>
              </a:rPr>
              <a:t> Dễ hiểu và thể hiện rõ ý tưởng của thuật toán</a:t>
            </a:r>
            <a:endParaRPr lang="en-US" sz="2800"/>
          </a:p>
          <a:p>
            <a:pPr marL="0" indent="0" algn="l">
              <a:lnSpc>
                <a:spcPct val="130000"/>
              </a:lnSpc>
              <a:spcBef>
                <a:spcPts val="300"/>
              </a:spcBef>
              <a:spcAft>
                <a:spcPts val="1200"/>
              </a:spcAft>
              <a:buNone/>
            </a:pPr>
            <a:r>
              <a:rPr lang="en-US"/>
              <a:t> </a:t>
            </a:r>
          </a:p>
          <a:p>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8CEE9BE-E9DE-C69F-4785-8F3E1919E223}"/>
                  </a:ext>
                </a:extLst>
              </p:cNvPr>
              <p:cNvSpPr txBox="1">
                <a:spLocks/>
              </p:cNvSpPr>
              <p:nvPr/>
            </p:nvSpPr>
            <p:spPr>
              <a:xfrm>
                <a:off x="6433228" y="1058844"/>
                <a:ext cx="4548849" cy="4610811"/>
              </a:xfrm>
              <a:prstGeom prst="rect">
                <a:avLst/>
              </a:prstGeom>
              <a:noFill/>
              <a:ln>
                <a:solidFill>
                  <a:schemeClr val="tx1"/>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14:m>
                  <m:oMath xmlns:m="http://schemas.openxmlformats.org/officeDocument/2006/math">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if </a:t>
                </a:r>
                <a14:m>
                  <m:oMath xmlns:m="http://schemas.openxmlformats.org/officeDocument/2006/math">
                    <m:r>
                      <a:rPr lang="en-GB" sz="1800" b="0" i="1" smtClean="0">
                        <a:latin typeface="Cambria Math" panose="02040503050406030204" pitchFamily="18" charset="0"/>
                        <a:cs typeface="Consolas" pitchFamily="49" charset="0"/>
                      </a:rPr>
                      <m:t>𝑛</m:t>
                    </m:r>
                    <m:r>
                      <a:rPr lang="en-US" sz="1800" b="0" i="1" smtClean="0">
                        <a:latin typeface="Cambria Math" panose="02040503050406030204" pitchFamily="18" charset="0"/>
                        <a:cs typeface="Consolas" pitchFamily="49" charset="0"/>
                      </a:rPr>
                      <m:t>≤</m:t>
                    </m:r>
                    <m:r>
                      <a:rPr lang="en-GB" sz="1800" b="0" i="1" smtClean="0">
                        <a:latin typeface="Cambria Math" panose="02040503050406030204" pitchFamily="18" charset="0"/>
                        <a:cs typeface="Consolas" pitchFamily="49" charset="0"/>
                      </a:rPr>
                      <m:t> </m:t>
                    </m:r>
                    <m:sSub>
                      <m:sSubPr>
                        <m:ctrlPr>
                          <a:rPr lang="en-US" sz="180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𝑛</m:t>
                        </m:r>
                      </m:e>
                      <m:sub>
                        <m:r>
                          <a:rPr lang="en-US" sz="1800" b="0" i="1" smtClean="0">
                            <a:latin typeface="Cambria Math" panose="02040503050406030204" pitchFamily="18" charset="0"/>
                            <a:cs typeface="Consolas" pitchFamily="49" charset="0"/>
                          </a:rPr>
                          <m:t>0</m:t>
                        </m:r>
                      </m:sub>
                    </m:sSub>
                  </m:oMath>
                </a14:m>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b="0" i="1" smtClean="0">
                        <a:latin typeface="Cambria Math" panose="02040503050406030204" pitchFamily="18" charset="0"/>
                        <a:cs typeface="Consolas" pitchFamily="49" charset="0"/>
                      </a:rPr>
                      <m:t>𝑠𝑜𝑙𝑣𝑒</m:t>
                    </m:r>
                    <m:r>
                      <a:rPr lang="en-GB" sz="1800" b="0" i="1" smtClean="0">
                        <a:latin typeface="Cambria Math" panose="02040503050406030204" pitchFamily="18" charset="0"/>
                        <a:cs typeface="Consolas" pitchFamily="49" charset="0"/>
                      </a:rPr>
                      <m:t>_</m:t>
                    </m:r>
                    <m:r>
                      <a:rPr lang="en-GB" sz="1800" b="0" i="1" smtClean="0">
                        <a:latin typeface="Cambria Math" panose="02040503050406030204" pitchFamily="18" charset="0"/>
                        <a:cs typeface="Consolas" pitchFamily="49" charset="0"/>
                      </a:rPr>
                      <m:t>𝑝𝑟𝑜𝑏𝑙𝑒𝑚</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 else {</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𝑆𝑃</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𝑑𝑖𝑣𝑖𝑑𝑒</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foreach </a:t>
                </a:r>
                <a14:m>
                  <m:oMath xmlns:m="http://schemas.openxmlformats.org/officeDocument/2006/math">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m:t>
                    </m:r>
                    <m:r>
                      <a:rPr lang="en-US" sz="1800" b="0" i="1" smtClean="0">
                        <a:latin typeface="Cambria Math" panose="02040503050406030204" pitchFamily="18" charset="0"/>
                        <a:cs typeface="Consolas" pitchFamily="49" charset="0"/>
                      </a:rPr>
                      <m:t>𝑆𝑃</m:t>
                    </m:r>
                    <m:r>
                      <a:rPr lang="en-US" sz="1800" b="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𝑠</m:t>
                    </m:r>
                    <m:r>
                      <a:rPr lang="en-US" sz="1800" b="0" i="1" smtClean="0">
                        <a:latin typeface="Cambria Math" panose="02040503050406030204" pitchFamily="18" charset="0"/>
                      </a:rPr>
                      <m:t>(</m:t>
                    </m:r>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 </m:t>
                    </m:r>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𝑝</m:t>
                    </m:r>
                    <m:r>
                      <a:rPr lang="en-GB" sz="180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i="1" smtClean="0">
                        <a:latin typeface="Cambria Math" panose="02040503050406030204" pitchFamily="18" charset="0"/>
                        <a:cs typeface="Consolas" pitchFamily="49" charset="0"/>
                      </a:rPr>
                      <m:t>𝑆</m:t>
                    </m:r>
                    <m:r>
                      <a:rPr lang="en-GB" sz="1800" i="1" smtClean="0">
                        <a:latin typeface="Cambria Math" panose="02040503050406030204" pitchFamily="18" charset="0"/>
                        <a:cs typeface="Consolas" pitchFamily="49" charset="0"/>
                      </a:rPr>
                      <m:t> = </m:t>
                    </m:r>
                    <m:r>
                      <a:rPr lang="en-GB" sz="1800" i="1" smtClean="0">
                        <a:latin typeface="Cambria Math" panose="02040503050406030204" pitchFamily="18" charset="0"/>
                        <a:cs typeface="Consolas" pitchFamily="49" charset="0"/>
                      </a:rPr>
                      <m:t>𝑎𝑔𝑔𝑟𝑒𝑔𝑎𝑡𝑒</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𝑠</m:t>
                    </m:r>
                    <m:d>
                      <m:dPr>
                        <m:ctrlPr>
                          <a:rPr lang="en-GB" sz="180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GB" sz="180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1</m:t>
                            </m:r>
                          </m:sub>
                        </m:sSub>
                      </m:e>
                    </m:d>
                    <m:r>
                      <a:rPr lang="en-US" sz="1800" b="0" i="1" smtClean="0">
                        <a:latin typeface="Cambria Math" panose="02040503050406030204" pitchFamily="18" charset="0"/>
                        <a:cs typeface="Consolas" pitchFamily="49" charset="0"/>
                      </a:rPr>
                      <m:t>, …</m:t>
                    </m:r>
                    <m:r>
                      <a:rPr lang="en-US" sz="1800" b="0" i="1" smtClean="0">
                        <a:latin typeface="Cambria Math" panose="02040503050406030204" pitchFamily="18" charset="0"/>
                        <a:cs typeface="Consolas" pitchFamily="49" charset="0"/>
                      </a:rPr>
                      <m:t>𝑠</m:t>
                    </m:r>
                    <m:d>
                      <m:dPr>
                        <m:ctrlPr>
                          <a:rPr lang="en-US" sz="1800" b="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𝑘</m:t>
                            </m:r>
                          </m:sub>
                        </m:sSub>
                      </m:e>
                    </m:d>
                    <m:r>
                      <a:rPr lang="en-US" sz="1800" b="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return </a:t>
                </a:r>
                <a14:m>
                  <m:oMath xmlns:m="http://schemas.openxmlformats.org/officeDocument/2006/math">
                    <m:r>
                      <a:rPr lang="en-US" sz="1800" b="0" i="1" smtClean="0">
                        <a:latin typeface="Cambria Math" panose="02040503050406030204" pitchFamily="18" charset="0"/>
                        <a:cs typeface="Consolas" pitchFamily="49" charset="0"/>
                      </a:rPr>
                      <m:t>𝑆</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a:t>
                </a:r>
              </a:p>
            </p:txBody>
          </p:sp>
        </mc:Choice>
        <mc:Fallback xmlns="">
          <p:sp>
            <p:nvSpPr>
              <p:cNvPr id="5" name="Content Placeholder 2">
                <a:extLst>
                  <a:ext uri="{FF2B5EF4-FFF2-40B4-BE49-F238E27FC236}">
                    <a16:creationId xmlns:a16="http://schemas.microsoft.com/office/drawing/2014/main" id="{28CEE9BE-E9DE-C69F-4785-8F3E1919E223}"/>
                  </a:ext>
                </a:extLst>
              </p:cNvPr>
              <p:cNvSpPr txBox="1">
                <a:spLocks noRot="1" noChangeAspect="1" noMove="1" noResize="1" noEditPoints="1" noAdjustHandles="1" noChangeArrowheads="1" noChangeShapeType="1" noTextEdit="1"/>
              </p:cNvSpPr>
              <p:nvPr/>
            </p:nvSpPr>
            <p:spPr>
              <a:xfrm>
                <a:off x="6433228" y="1058844"/>
                <a:ext cx="4548849" cy="4610811"/>
              </a:xfrm>
              <a:prstGeom prst="rect">
                <a:avLst/>
              </a:prstGeom>
              <a:blipFill>
                <a:blip r:embed="rId2"/>
                <a:stretch>
                  <a:fillRect l="-935" t="-66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7148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E7EE6-6737-6EC0-19F6-C2A94F1C4884}"/>
              </a:ext>
            </a:extLst>
          </p:cNvPr>
          <p:cNvSpPr>
            <a:spLocks noGrp="1"/>
          </p:cNvSpPr>
          <p:nvPr>
            <p:ph type="title"/>
          </p:nvPr>
        </p:nvSpPr>
        <p:spPr/>
        <p:txBody>
          <a:bodyPr/>
          <a:lstStyle/>
          <a:p>
            <a:r>
              <a:rPr lang="en-US"/>
              <a:t>Sơ đồ thuật toán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EF5232A-E9AC-BC7C-8BDE-71D4AF9DB8FD}"/>
                  </a:ext>
                </a:extLst>
              </p:cNvPr>
              <p:cNvSpPr txBox="1">
                <a:spLocks/>
              </p:cNvSpPr>
              <p:nvPr/>
            </p:nvSpPr>
            <p:spPr>
              <a:xfrm>
                <a:off x="648184" y="1252356"/>
                <a:ext cx="4548849" cy="4610811"/>
              </a:xfrm>
              <a:prstGeom prst="rect">
                <a:avLst/>
              </a:prstGeom>
              <a:noFill/>
              <a:ln>
                <a:solidFill>
                  <a:schemeClr val="tx1"/>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14:m>
                  <m:oMath xmlns:m="http://schemas.openxmlformats.org/officeDocument/2006/math">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if </a:t>
                </a:r>
                <a14:m>
                  <m:oMath xmlns:m="http://schemas.openxmlformats.org/officeDocument/2006/math">
                    <m:r>
                      <a:rPr lang="en-GB" sz="1800" b="0" i="1" smtClean="0">
                        <a:latin typeface="Cambria Math" panose="02040503050406030204" pitchFamily="18" charset="0"/>
                        <a:cs typeface="Consolas" pitchFamily="49" charset="0"/>
                      </a:rPr>
                      <m:t>𝑛</m:t>
                    </m:r>
                    <m:r>
                      <a:rPr lang="en-US" sz="1800" b="0" i="1" smtClean="0">
                        <a:latin typeface="Cambria Math" panose="02040503050406030204" pitchFamily="18" charset="0"/>
                        <a:cs typeface="Consolas" pitchFamily="49" charset="0"/>
                      </a:rPr>
                      <m:t>≤</m:t>
                    </m:r>
                    <m:r>
                      <a:rPr lang="en-GB" sz="1800" b="0" i="1" smtClean="0">
                        <a:latin typeface="Cambria Math" panose="02040503050406030204" pitchFamily="18" charset="0"/>
                        <a:cs typeface="Consolas" pitchFamily="49" charset="0"/>
                      </a:rPr>
                      <m:t> </m:t>
                    </m:r>
                    <m:sSub>
                      <m:sSubPr>
                        <m:ctrlPr>
                          <a:rPr lang="en-US" sz="180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𝑛</m:t>
                        </m:r>
                      </m:e>
                      <m:sub>
                        <m:r>
                          <a:rPr lang="en-US" sz="1800" b="0" i="1" smtClean="0">
                            <a:latin typeface="Cambria Math" panose="02040503050406030204" pitchFamily="18" charset="0"/>
                            <a:cs typeface="Consolas" pitchFamily="49" charset="0"/>
                          </a:rPr>
                          <m:t>0</m:t>
                        </m:r>
                      </m:sub>
                    </m:sSub>
                  </m:oMath>
                </a14:m>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b="0" i="1" smtClean="0">
                        <a:latin typeface="Cambria Math" panose="02040503050406030204" pitchFamily="18" charset="0"/>
                        <a:cs typeface="Consolas" pitchFamily="49" charset="0"/>
                      </a:rPr>
                      <m:t>𝑠𝑜𝑙𝑣𝑒</m:t>
                    </m:r>
                    <m:r>
                      <a:rPr lang="en-GB" sz="1800" b="0" i="1" smtClean="0">
                        <a:latin typeface="Cambria Math" panose="02040503050406030204" pitchFamily="18" charset="0"/>
                        <a:cs typeface="Consolas" pitchFamily="49" charset="0"/>
                      </a:rPr>
                      <m:t>_</m:t>
                    </m:r>
                    <m:r>
                      <a:rPr lang="en-GB" sz="1800" b="0" i="1" smtClean="0">
                        <a:latin typeface="Cambria Math" panose="02040503050406030204" pitchFamily="18" charset="0"/>
                        <a:cs typeface="Consolas" pitchFamily="49" charset="0"/>
                      </a:rPr>
                      <m:t>𝑝𝑟𝑜𝑏𝑙𝑒𝑚</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 else {</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𝑆𝑃</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𝑑𝑖𝑣𝑖𝑑𝑒</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foreach </a:t>
                </a:r>
                <a14:m>
                  <m:oMath xmlns:m="http://schemas.openxmlformats.org/officeDocument/2006/math">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m:t>
                    </m:r>
                    <m:r>
                      <a:rPr lang="en-US" sz="1800" b="0" i="1" smtClean="0">
                        <a:latin typeface="Cambria Math" panose="02040503050406030204" pitchFamily="18" charset="0"/>
                        <a:cs typeface="Consolas" pitchFamily="49" charset="0"/>
                      </a:rPr>
                      <m:t>𝑆𝑃</m:t>
                    </m:r>
                    <m:r>
                      <a:rPr lang="en-US" sz="1800" b="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𝑠</m:t>
                    </m:r>
                    <m:r>
                      <a:rPr lang="en-US" sz="1800" b="0" i="1" smtClean="0">
                        <a:latin typeface="Cambria Math" panose="02040503050406030204" pitchFamily="18" charset="0"/>
                      </a:rPr>
                      <m:t>(</m:t>
                    </m:r>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 </m:t>
                    </m:r>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𝑝</m:t>
                    </m:r>
                    <m:r>
                      <a:rPr lang="en-GB" sz="180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i="1" smtClean="0">
                        <a:latin typeface="Cambria Math" panose="02040503050406030204" pitchFamily="18" charset="0"/>
                        <a:cs typeface="Consolas" pitchFamily="49" charset="0"/>
                      </a:rPr>
                      <m:t>𝑆</m:t>
                    </m:r>
                    <m:r>
                      <a:rPr lang="en-GB" sz="1800" i="1" smtClean="0">
                        <a:latin typeface="Cambria Math" panose="02040503050406030204" pitchFamily="18" charset="0"/>
                        <a:cs typeface="Consolas" pitchFamily="49" charset="0"/>
                      </a:rPr>
                      <m:t> = </m:t>
                    </m:r>
                    <m:r>
                      <a:rPr lang="en-GB" sz="1800" i="1" smtClean="0">
                        <a:latin typeface="Cambria Math" panose="02040503050406030204" pitchFamily="18" charset="0"/>
                        <a:cs typeface="Consolas" pitchFamily="49" charset="0"/>
                      </a:rPr>
                      <m:t>𝑎𝑔𝑔𝑟𝑒𝑔𝑎𝑡𝑒</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𝑠</m:t>
                    </m:r>
                    <m:d>
                      <m:dPr>
                        <m:ctrlPr>
                          <a:rPr lang="en-GB" sz="180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GB" sz="180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1</m:t>
                            </m:r>
                          </m:sub>
                        </m:sSub>
                      </m:e>
                    </m:d>
                    <m:r>
                      <a:rPr lang="en-US" sz="1800" b="0" i="1" smtClean="0">
                        <a:latin typeface="Cambria Math" panose="02040503050406030204" pitchFamily="18" charset="0"/>
                        <a:cs typeface="Consolas" pitchFamily="49" charset="0"/>
                      </a:rPr>
                      <m:t>, …</m:t>
                    </m:r>
                    <m:r>
                      <a:rPr lang="en-US" sz="1800" b="0" i="1" smtClean="0">
                        <a:latin typeface="Cambria Math" panose="02040503050406030204" pitchFamily="18" charset="0"/>
                        <a:cs typeface="Consolas" pitchFamily="49" charset="0"/>
                      </a:rPr>
                      <m:t>𝑠</m:t>
                    </m:r>
                    <m:d>
                      <m:dPr>
                        <m:ctrlPr>
                          <a:rPr lang="en-US" sz="1800" b="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𝑘</m:t>
                            </m:r>
                          </m:sub>
                        </m:sSub>
                      </m:e>
                    </m:d>
                    <m:r>
                      <a:rPr lang="en-US" sz="1800" b="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return </a:t>
                </a:r>
                <a14:m>
                  <m:oMath xmlns:m="http://schemas.openxmlformats.org/officeDocument/2006/math">
                    <m:r>
                      <a:rPr lang="en-US" sz="1800" b="0" i="1" smtClean="0">
                        <a:latin typeface="Cambria Math" panose="02040503050406030204" pitchFamily="18" charset="0"/>
                        <a:cs typeface="Consolas" pitchFamily="49" charset="0"/>
                      </a:rPr>
                      <m:t>𝑆</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a:t>
                </a:r>
              </a:p>
            </p:txBody>
          </p:sp>
        </mc:Choice>
        <mc:Fallback xmlns="">
          <p:sp>
            <p:nvSpPr>
              <p:cNvPr id="5" name="Content Placeholder 2">
                <a:extLst>
                  <a:ext uri="{FF2B5EF4-FFF2-40B4-BE49-F238E27FC236}">
                    <a16:creationId xmlns:a16="http://schemas.microsoft.com/office/drawing/2014/main" id="{1EF5232A-E9AC-BC7C-8BDE-71D4AF9DB8FD}"/>
                  </a:ext>
                </a:extLst>
              </p:cNvPr>
              <p:cNvSpPr txBox="1">
                <a:spLocks noRot="1" noChangeAspect="1" noMove="1" noResize="1" noEditPoints="1" noAdjustHandles="1" noChangeArrowheads="1" noChangeShapeType="1" noTextEdit="1"/>
              </p:cNvSpPr>
              <p:nvPr/>
            </p:nvSpPr>
            <p:spPr>
              <a:xfrm>
                <a:off x="648184" y="1252356"/>
                <a:ext cx="4548849" cy="4610811"/>
              </a:xfrm>
              <a:prstGeom prst="rect">
                <a:avLst/>
              </a:prstGeom>
              <a:blipFill>
                <a:blip r:embed="rId2"/>
                <a:stretch>
                  <a:fillRect l="-935" t="-52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32DD5374-91D1-AEDA-31B5-80566B582DDB}"/>
                  </a:ext>
                </a:extLst>
              </p:cNvPr>
              <p:cNvSpPr/>
              <p:nvPr/>
            </p:nvSpPr>
            <p:spPr>
              <a:xfrm>
                <a:off x="6096000" y="1252356"/>
                <a:ext cx="5197930" cy="1588184"/>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0</m:t>
                        </m:r>
                      </m:sub>
                    </m:sSub>
                  </m:oMath>
                </a14:m>
                <a:r>
                  <a:rPr lang="en-US" sz="2000" dirty="0"/>
                  <a:t> </a:t>
                </a:r>
                <a:r>
                  <a:rPr lang="en-US" sz="2000" dirty="0" err="1"/>
                  <a:t>là</a:t>
                </a:r>
                <a:r>
                  <a:rPr lang="en-US" sz="2000" dirty="0"/>
                  <a:t> </a:t>
                </a:r>
                <a:r>
                  <a:rPr lang="en-US" sz="2000" dirty="0" err="1"/>
                  <a:t>kích</a:t>
                </a:r>
                <a:r>
                  <a:rPr lang="en-US" sz="2000" dirty="0"/>
                  <a:t> </a:t>
                </a:r>
                <a:r>
                  <a:rPr lang="en-US" sz="2000" dirty="0" err="1"/>
                  <a:t>thước</a:t>
                </a:r>
                <a:r>
                  <a:rPr lang="en-US" sz="2000" dirty="0"/>
                  <a:t> </a:t>
                </a:r>
                <a:r>
                  <a:rPr lang="en-US" sz="2000" dirty="0" err="1"/>
                  <a:t>nhỏ</a:t>
                </a:r>
                <a:r>
                  <a:rPr lang="en-US" sz="2000" dirty="0"/>
                  <a:t> </a:t>
                </a:r>
                <a:r>
                  <a:rPr lang="en-US" sz="2000" dirty="0" err="1"/>
                  <a:t>của</a:t>
                </a:r>
                <a:r>
                  <a:rPr lang="en-US" sz="2000" dirty="0"/>
                  <a:t> </a:t>
                </a:r>
                <a:r>
                  <a:rPr lang="en-US" sz="2000" dirty="0" err="1"/>
                  <a:t>bài</a:t>
                </a:r>
                <a:r>
                  <a:rPr lang="en-US" sz="2000" dirty="0"/>
                  <a:t> </a:t>
                </a:r>
                <a:r>
                  <a:rPr lang="en-US" sz="2000" dirty="0" err="1"/>
                  <a:t>toán</a:t>
                </a:r>
                <a:r>
                  <a:rPr lang="en-US" sz="2000" dirty="0"/>
                  <a:t>, </a:t>
                </a:r>
                <a:r>
                  <a:rPr lang="en-US" sz="2000" dirty="0" err="1"/>
                  <a:t>mà</a:t>
                </a:r>
                <a:r>
                  <a:rPr lang="en-US" sz="2000" dirty="0"/>
                  <a:t> </a:t>
                </a:r>
                <a:r>
                  <a:rPr lang="en-US" sz="2000" dirty="0" err="1"/>
                  <a:t>chúng</a:t>
                </a:r>
                <a:r>
                  <a:rPr lang="en-US" sz="2000" dirty="0"/>
                  <a:t> ta </a:t>
                </a:r>
                <a:r>
                  <a:rPr lang="en-US" sz="2000" dirty="0" err="1"/>
                  <a:t>có</a:t>
                </a:r>
                <a:r>
                  <a:rPr lang="en-US" sz="2000" dirty="0"/>
                  <a:t> </a:t>
                </a:r>
                <a:r>
                  <a:rPr lang="en-US" sz="2000" dirty="0" err="1"/>
                  <a:t>thể</a:t>
                </a:r>
                <a:r>
                  <a:rPr lang="en-US" sz="2000" dirty="0"/>
                  <a:t> </a:t>
                </a:r>
                <a:r>
                  <a:rPr lang="en-US" sz="2000" dirty="0" err="1"/>
                  <a:t>chỉ</a:t>
                </a:r>
                <a:r>
                  <a:rPr lang="en-US" sz="2000" dirty="0"/>
                  <a:t> </a:t>
                </a:r>
                <a:r>
                  <a:rPr lang="en-US" sz="2000" dirty="0" err="1"/>
                  <a:t>ra</a:t>
                </a:r>
                <a:r>
                  <a:rPr lang="en-US" sz="2000" dirty="0"/>
                  <a:t> </a:t>
                </a:r>
                <a:r>
                  <a:rPr lang="en-US" sz="2000" dirty="0" err="1"/>
                  <a:t>lời</a:t>
                </a:r>
                <a:r>
                  <a:rPr lang="en-US" sz="2000" dirty="0"/>
                  <a:t> </a:t>
                </a:r>
                <a:r>
                  <a:rPr lang="en-US" sz="2000" dirty="0" err="1"/>
                  <a:t>giải</a:t>
                </a:r>
                <a:r>
                  <a:rPr lang="en-US" sz="2000" dirty="0"/>
                  <a:t> </a:t>
                </a:r>
                <a:r>
                  <a:rPr lang="en-US" sz="2000" dirty="0" err="1"/>
                  <a:t>của</a:t>
                </a:r>
                <a:r>
                  <a:rPr lang="en-US" sz="2000" dirty="0"/>
                  <a:t> </a:t>
                </a:r>
                <a:r>
                  <a:rPr lang="en-US" sz="2000" dirty="0" err="1"/>
                  <a:t>bài</a:t>
                </a:r>
                <a:r>
                  <a:rPr lang="en-US" sz="2000" dirty="0"/>
                  <a:t> </a:t>
                </a:r>
                <a:r>
                  <a:rPr lang="en-US" sz="2000" dirty="0" err="1"/>
                  <a:t>một</a:t>
                </a:r>
                <a:r>
                  <a:rPr lang="en-US" sz="2000" dirty="0"/>
                  <a:t> </a:t>
                </a:r>
                <a:r>
                  <a:rPr lang="en-US" sz="2000" dirty="0" err="1"/>
                  <a:t>cách</a:t>
                </a:r>
                <a:r>
                  <a:rPr lang="en-US" sz="2000" dirty="0"/>
                  <a:t> </a:t>
                </a:r>
                <a:r>
                  <a:rPr lang="en-US" sz="2000" dirty="0" err="1"/>
                  <a:t>dễ</a:t>
                </a:r>
                <a:r>
                  <a:rPr lang="en-US" sz="2000" dirty="0"/>
                  <a:t> </a:t>
                </a:r>
                <a:r>
                  <a:rPr lang="en-US" sz="2000" dirty="0" err="1"/>
                  <a:t>dàng</a:t>
                </a:r>
                <a:r>
                  <a:rPr lang="en-US" sz="2000" dirty="0"/>
                  <a:t>. </a:t>
                </a:r>
              </a:p>
              <a:p>
                <a:r>
                  <a:rPr lang="en-US" sz="2000" dirty="0" err="1"/>
                  <a:t>Đây</a:t>
                </a:r>
                <a:r>
                  <a:rPr lang="en-US" sz="2000" dirty="0"/>
                  <a:t> </a:t>
                </a:r>
                <a:r>
                  <a:rPr lang="en-US" sz="2000" dirty="0" err="1"/>
                  <a:t>là</a:t>
                </a:r>
                <a:r>
                  <a:rPr lang="en-US" sz="2000" dirty="0"/>
                  <a:t> </a:t>
                </a:r>
                <a:r>
                  <a:rPr lang="en-US" sz="2000" dirty="0" err="1"/>
                  <a:t>bước</a:t>
                </a:r>
                <a:r>
                  <a:rPr lang="en-US" sz="2000" dirty="0"/>
                  <a:t> </a:t>
                </a:r>
                <a:r>
                  <a:rPr lang="en-US" sz="2000" dirty="0" err="1"/>
                  <a:t>cơ</a:t>
                </a:r>
                <a:r>
                  <a:rPr lang="en-US" sz="2000" dirty="0"/>
                  <a:t> </a:t>
                </a:r>
                <a:r>
                  <a:rPr lang="en-US" sz="2000" dirty="0" err="1"/>
                  <a:t>sở</a:t>
                </a:r>
                <a:r>
                  <a:rPr lang="en-US" sz="2000" dirty="0"/>
                  <a:t> </a:t>
                </a:r>
                <a:r>
                  <a:rPr lang="en-US" sz="2000" dirty="0" err="1"/>
                  <a:t>trong</a:t>
                </a:r>
                <a:r>
                  <a:rPr lang="en-US" sz="2000" dirty="0"/>
                  <a:t> </a:t>
                </a:r>
                <a:r>
                  <a:rPr lang="en-US" sz="2000" dirty="0" err="1"/>
                  <a:t>kỹ</a:t>
                </a:r>
                <a:r>
                  <a:rPr lang="en-US" sz="2000" dirty="0"/>
                  <a:t> </a:t>
                </a:r>
                <a:r>
                  <a:rPr lang="en-US" sz="2000" dirty="0" err="1"/>
                  <a:t>thuật</a:t>
                </a:r>
                <a:r>
                  <a:rPr lang="en-US" sz="2000" dirty="0"/>
                  <a:t> </a:t>
                </a:r>
                <a:r>
                  <a:rPr lang="en-US" sz="2000" dirty="0" err="1"/>
                  <a:t>Đệ</a:t>
                </a:r>
                <a:r>
                  <a:rPr lang="en-US" sz="2000" dirty="0"/>
                  <a:t> </a:t>
                </a:r>
                <a:r>
                  <a:rPr lang="en-US" sz="2000" dirty="0" err="1"/>
                  <a:t>quy</a:t>
                </a:r>
                <a:r>
                  <a:rPr lang="en-US" sz="2000" dirty="0"/>
                  <a:t>.</a:t>
                </a:r>
              </a:p>
            </p:txBody>
          </p:sp>
        </mc:Choice>
        <mc:Fallback xmlns="">
          <p:sp>
            <p:nvSpPr>
              <p:cNvPr id="6" name="Speech Bubble: Rectangle 5">
                <a:extLst>
                  <a:ext uri="{FF2B5EF4-FFF2-40B4-BE49-F238E27FC236}">
                    <a16:creationId xmlns:a16="http://schemas.microsoft.com/office/drawing/2014/main" id="{32DD5374-91D1-AEDA-31B5-80566B582DDB}"/>
                  </a:ext>
                </a:extLst>
              </p:cNvPr>
              <p:cNvSpPr>
                <a:spLocks noRot="1" noChangeAspect="1" noMove="1" noResize="1" noEditPoints="1" noAdjustHandles="1" noChangeArrowheads="1" noChangeShapeType="1" noTextEdit="1"/>
              </p:cNvSpPr>
              <p:nvPr/>
            </p:nvSpPr>
            <p:spPr>
              <a:xfrm>
                <a:off x="6096000" y="1252356"/>
                <a:ext cx="5197930" cy="1588184"/>
              </a:xfrm>
              <a:prstGeom prst="wedgeRectCallout">
                <a:avLst>
                  <a:gd name="adj1" fmla="val 49882"/>
                  <a:gd name="adj2" fmla="val -13573"/>
                </a:avLst>
              </a:prstGeom>
              <a:blipFill>
                <a:blip r:embed="rId3"/>
                <a:stretch>
                  <a:fillRect l="-933"/>
                </a:stretch>
              </a:blipFill>
              <a:ln w="25400">
                <a:solidFill>
                  <a:schemeClr val="tx1"/>
                </a:solidFill>
                <a:tailEnd type="none" w="lg" len="lg"/>
              </a:ln>
            </p:spPr>
            <p:txBody>
              <a:bodyPr/>
              <a:lstStyle/>
              <a:p>
                <a:r>
                  <a:rPr lang="en-US">
                    <a:noFill/>
                  </a:rPr>
                  <a:t> </a:t>
                </a:r>
              </a:p>
            </p:txBody>
          </p:sp>
        </mc:Fallback>
      </mc:AlternateContent>
      <p:sp>
        <p:nvSpPr>
          <p:cNvPr id="7" name="Speech Bubble: Rectangle 6">
            <a:extLst>
              <a:ext uri="{FF2B5EF4-FFF2-40B4-BE49-F238E27FC236}">
                <a16:creationId xmlns:a16="http://schemas.microsoft.com/office/drawing/2014/main" id="{08B0D2FB-0565-A0C1-AF5D-8FE0B7E4CB31}"/>
              </a:ext>
            </a:extLst>
          </p:cNvPr>
          <p:cNvSpPr/>
          <p:nvPr/>
        </p:nvSpPr>
        <p:spPr>
          <a:xfrm>
            <a:off x="6096000" y="3048784"/>
            <a:ext cx="5197930" cy="797531"/>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a:t>Chia </a:t>
            </a:r>
            <a:r>
              <a:rPr lang="en-US" sz="2000" dirty="0" err="1"/>
              <a:t>nhỏ</a:t>
            </a:r>
            <a:r>
              <a:rPr lang="en-US" sz="2000" dirty="0"/>
              <a:t> </a:t>
            </a:r>
            <a:r>
              <a:rPr lang="en-US" sz="2000" dirty="0" err="1"/>
              <a:t>bài</a:t>
            </a:r>
            <a:r>
              <a:rPr lang="en-US" sz="2000" dirty="0"/>
              <a:t> </a:t>
            </a:r>
            <a:r>
              <a:rPr lang="en-US" sz="2000" dirty="0" err="1"/>
              <a:t>toán</a:t>
            </a:r>
            <a:r>
              <a:rPr lang="en-US" sz="2000" dirty="0"/>
              <a:t> cha </a:t>
            </a:r>
            <a:r>
              <a:rPr lang="en-US" sz="2000" dirty="0" err="1"/>
              <a:t>thành</a:t>
            </a:r>
            <a:r>
              <a:rPr lang="en-US" sz="2000" dirty="0"/>
              <a:t> </a:t>
            </a:r>
            <a:r>
              <a:rPr lang="en-US" sz="2000" dirty="0" err="1"/>
              <a:t>nhiều</a:t>
            </a:r>
            <a:r>
              <a:rPr lang="en-US" sz="2000" dirty="0"/>
              <a:t> </a:t>
            </a:r>
            <a:r>
              <a:rPr lang="en-US" sz="2000" dirty="0" err="1"/>
              <a:t>bài</a:t>
            </a:r>
            <a:r>
              <a:rPr lang="en-US" sz="2000" dirty="0"/>
              <a:t> </a:t>
            </a:r>
            <a:r>
              <a:rPr lang="en-US" sz="2000" dirty="0" err="1"/>
              <a:t>toán</a:t>
            </a:r>
            <a:r>
              <a:rPr lang="en-US" sz="2000" dirty="0"/>
              <a:t> con</a:t>
            </a:r>
          </a:p>
        </p:txBody>
      </p:sp>
      <p:sp>
        <p:nvSpPr>
          <p:cNvPr id="8" name="Speech Bubble: Rectangle 7">
            <a:extLst>
              <a:ext uri="{FF2B5EF4-FFF2-40B4-BE49-F238E27FC236}">
                <a16:creationId xmlns:a16="http://schemas.microsoft.com/office/drawing/2014/main" id="{3F4EB755-F5C3-1249-045B-2357B20966E1}"/>
              </a:ext>
            </a:extLst>
          </p:cNvPr>
          <p:cNvSpPr/>
          <p:nvPr/>
        </p:nvSpPr>
        <p:spPr>
          <a:xfrm>
            <a:off x="6096000" y="4054559"/>
            <a:ext cx="5197930" cy="685153"/>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err="1"/>
              <a:t>Giải</a:t>
            </a:r>
            <a:r>
              <a:rPr lang="en-US" sz="2000" dirty="0"/>
              <a:t> </a:t>
            </a:r>
            <a:r>
              <a:rPr lang="en-US" sz="2000" dirty="0" err="1"/>
              <a:t>từng</a:t>
            </a:r>
            <a:r>
              <a:rPr lang="en-US" sz="2000" dirty="0"/>
              <a:t> </a:t>
            </a:r>
            <a:r>
              <a:rPr lang="en-US" sz="2000" dirty="0" err="1"/>
              <a:t>bài</a:t>
            </a:r>
            <a:r>
              <a:rPr lang="en-US" sz="2000" dirty="0"/>
              <a:t> </a:t>
            </a:r>
            <a:r>
              <a:rPr lang="en-US" sz="2000" dirty="0" err="1"/>
              <a:t>toán</a:t>
            </a:r>
            <a:r>
              <a:rPr lang="en-US" sz="2000" dirty="0"/>
              <a:t> con</a:t>
            </a:r>
          </a:p>
        </p:txBody>
      </p:sp>
      <p:sp>
        <p:nvSpPr>
          <p:cNvPr id="9" name="Speech Bubble: Rectangle 8">
            <a:extLst>
              <a:ext uri="{FF2B5EF4-FFF2-40B4-BE49-F238E27FC236}">
                <a16:creationId xmlns:a16="http://schemas.microsoft.com/office/drawing/2014/main" id="{8A8E7B6B-1E3D-DE28-809A-1A1442BC8E9C}"/>
              </a:ext>
            </a:extLst>
          </p:cNvPr>
          <p:cNvSpPr/>
          <p:nvPr/>
        </p:nvSpPr>
        <p:spPr>
          <a:xfrm>
            <a:off x="6096000" y="4907441"/>
            <a:ext cx="5197930" cy="956371"/>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err="1"/>
              <a:t>Tổng</a:t>
            </a:r>
            <a:r>
              <a:rPr lang="en-US" sz="2000" dirty="0"/>
              <a:t> </a:t>
            </a:r>
            <a:r>
              <a:rPr lang="en-US" sz="2000" dirty="0" err="1"/>
              <a:t>hợp</a:t>
            </a:r>
            <a:r>
              <a:rPr lang="en-US" sz="2000" dirty="0"/>
              <a:t> </a:t>
            </a:r>
            <a:r>
              <a:rPr lang="en-US" sz="2000" dirty="0" err="1"/>
              <a:t>kết</a:t>
            </a:r>
            <a:r>
              <a:rPr lang="en-US" sz="2000" dirty="0"/>
              <a:t> </a:t>
            </a:r>
            <a:r>
              <a:rPr lang="en-US" sz="2000" dirty="0" err="1"/>
              <a:t>quả</a:t>
            </a:r>
            <a:r>
              <a:rPr lang="en-US" sz="2000" dirty="0"/>
              <a:t> </a:t>
            </a:r>
            <a:r>
              <a:rPr lang="en-US" sz="2000" dirty="0" err="1"/>
              <a:t>các</a:t>
            </a:r>
            <a:r>
              <a:rPr lang="en-US" sz="2000" dirty="0"/>
              <a:t> </a:t>
            </a:r>
            <a:r>
              <a:rPr lang="en-US" sz="2000" dirty="0" err="1"/>
              <a:t>bài</a:t>
            </a:r>
            <a:r>
              <a:rPr lang="en-US" sz="2000" dirty="0"/>
              <a:t> </a:t>
            </a:r>
            <a:r>
              <a:rPr lang="en-US" sz="2000" dirty="0" err="1"/>
              <a:t>toán</a:t>
            </a:r>
            <a:r>
              <a:rPr lang="en-US" sz="2000" dirty="0"/>
              <a:t> con </a:t>
            </a:r>
            <a:r>
              <a:rPr lang="en-US" sz="2000" dirty="0" err="1"/>
              <a:t>để</a:t>
            </a:r>
            <a:r>
              <a:rPr lang="en-US" sz="2000" dirty="0"/>
              <a:t> </a:t>
            </a:r>
            <a:r>
              <a:rPr lang="en-US" sz="2000" dirty="0" err="1"/>
              <a:t>xây</a:t>
            </a:r>
            <a:r>
              <a:rPr lang="en-US" sz="2000" dirty="0"/>
              <a:t> </a:t>
            </a:r>
            <a:r>
              <a:rPr lang="en-US" sz="2000" dirty="0" err="1"/>
              <a:t>dựng</a:t>
            </a:r>
            <a:r>
              <a:rPr lang="en-US" sz="2000" dirty="0"/>
              <a:t> </a:t>
            </a:r>
            <a:r>
              <a:rPr lang="en-US" sz="2000" dirty="0" err="1"/>
              <a:t>lời</a:t>
            </a:r>
            <a:r>
              <a:rPr lang="en-US" sz="2000" dirty="0"/>
              <a:t> </a:t>
            </a:r>
            <a:r>
              <a:rPr lang="en-US" sz="2000" dirty="0" err="1"/>
              <a:t>giải</a:t>
            </a:r>
            <a:r>
              <a:rPr lang="en-US" sz="2000" dirty="0"/>
              <a:t> </a:t>
            </a:r>
            <a:r>
              <a:rPr lang="en-US" sz="2000" dirty="0" err="1"/>
              <a:t>bài</a:t>
            </a:r>
            <a:r>
              <a:rPr lang="en-US" sz="2000" dirty="0"/>
              <a:t> </a:t>
            </a:r>
            <a:r>
              <a:rPr lang="en-US" sz="2000" dirty="0" err="1"/>
              <a:t>toán</a:t>
            </a:r>
            <a:r>
              <a:rPr lang="en-US" sz="2000" dirty="0"/>
              <a:t> cha (</a:t>
            </a:r>
            <a:r>
              <a:rPr lang="en-US" sz="2000" dirty="0" err="1"/>
              <a:t>bài</a:t>
            </a:r>
            <a:r>
              <a:rPr lang="en-US" sz="2000" dirty="0"/>
              <a:t> </a:t>
            </a:r>
            <a:r>
              <a:rPr lang="en-US" sz="2000" dirty="0" err="1"/>
              <a:t>toán</a:t>
            </a:r>
            <a:r>
              <a:rPr lang="en-US" sz="2000" dirty="0"/>
              <a:t> ban </a:t>
            </a:r>
            <a:r>
              <a:rPr lang="en-US" sz="2000" dirty="0" err="1"/>
              <a:t>đầu</a:t>
            </a:r>
            <a:r>
              <a:rPr lang="en-US" sz="2000" dirty="0"/>
              <a:t>)</a:t>
            </a:r>
          </a:p>
        </p:txBody>
      </p:sp>
      <p:cxnSp>
        <p:nvCxnSpPr>
          <p:cNvPr id="10" name="Straight Arrow Connector 9">
            <a:extLst>
              <a:ext uri="{FF2B5EF4-FFF2-40B4-BE49-F238E27FC236}">
                <a16:creationId xmlns:a16="http://schemas.microsoft.com/office/drawing/2014/main" id="{CD10F3DC-1E75-62D8-9380-AFD2FA7ED6AC}"/>
              </a:ext>
            </a:extLst>
          </p:cNvPr>
          <p:cNvCxnSpPr>
            <a:cxnSpLocks/>
            <a:stCxn id="6" idx="1"/>
          </p:cNvCxnSpPr>
          <p:nvPr/>
        </p:nvCxnSpPr>
        <p:spPr>
          <a:xfrm flipH="1" flipV="1">
            <a:off x="5197033" y="1827690"/>
            <a:ext cx="898967" cy="21875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0E434BE-ED1F-D630-ECAE-2422F6041ADA}"/>
              </a:ext>
            </a:extLst>
          </p:cNvPr>
          <p:cNvSpPr/>
          <p:nvPr/>
        </p:nvSpPr>
        <p:spPr>
          <a:xfrm>
            <a:off x="650656" y="1626852"/>
            <a:ext cx="4546377" cy="686975"/>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DEA875C5-BD40-D7D9-5875-34E694D41ADC}"/>
              </a:ext>
            </a:extLst>
          </p:cNvPr>
          <p:cNvSpPr/>
          <p:nvPr/>
        </p:nvSpPr>
        <p:spPr>
          <a:xfrm>
            <a:off x="650656" y="3058034"/>
            <a:ext cx="4546377" cy="996525"/>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C1FB776-4476-3035-4283-E4256C5EFBA9}"/>
              </a:ext>
            </a:extLst>
          </p:cNvPr>
          <p:cNvCxnSpPr>
            <a:cxnSpLocks/>
            <a:stCxn id="7" idx="1"/>
          </p:cNvCxnSpPr>
          <p:nvPr/>
        </p:nvCxnSpPr>
        <p:spPr>
          <a:xfrm flipH="1" flipV="1">
            <a:off x="5197033" y="2917854"/>
            <a:ext cx="898967" cy="52969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9B03C6-1CE8-EBD5-8DDA-15FB0361040A}"/>
              </a:ext>
            </a:extLst>
          </p:cNvPr>
          <p:cNvCxnSpPr>
            <a:cxnSpLocks/>
            <a:stCxn id="8" idx="1"/>
          </p:cNvCxnSpPr>
          <p:nvPr/>
        </p:nvCxnSpPr>
        <p:spPr>
          <a:xfrm flipH="1" flipV="1">
            <a:off x="5197033" y="3447550"/>
            <a:ext cx="898967" cy="94958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8727AE-7A55-4F19-2C52-BEEB38CDC521}"/>
              </a:ext>
            </a:extLst>
          </p:cNvPr>
          <p:cNvCxnSpPr>
            <a:cxnSpLocks/>
            <a:stCxn id="9" idx="1"/>
          </p:cNvCxnSpPr>
          <p:nvPr/>
        </p:nvCxnSpPr>
        <p:spPr>
          <a:xfrm flipH="1" flipV="1">
            <a:off x="5197033" y="4257795"/>
            <a:ext cx="898967" cy="1127832"/>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24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2D01B8-97BD-F432-0E3B-7624D3280E94}"/>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D1CD40D-B699-8BDC-0895-13247B1697AC}"/>
              </a:ext>
            </a:extLst>
          </p:cNvPr>
          <p:cNvSpPr>
            <a:spLocks noGrp="1"/>
          </p:cNvSpPr>
          <p:nvPr>
            <p:ph type="title"/>
          </p:nvPr>
        </p:nvSpPr>
        <p:spPr/>
        <p:txBody>
          <a:bodyPr/>
          <a:lstStyle/>
          <a:p>
            <a:r>
              <a:rPr lang="en-US"/>
              <a:t>Đặc điểm</a:t>
            </a:r>
          </a:p>
        </p:txBody>
      </p:sp>
      <p:sp>
        <p:nvSpPr>
          <p:cNvPr id="4" name="Content Placeholder 3">
            <a:extLst>
              <a:ext uri="{FF2B5EF4-FFF2-40B4-BE49-F238E27FC236}">
                <a16:creationId xmlns:a16="http://schemas.microsoft.com/office/drawing/2014/main" id="{6184E6ED-789B-01E9-481C-C9DDB11C0224}"/>
              </a:ext>
            </a:extLst>
          </p:cNvPr>
          <p:cNvSpPr>
            <a:spLocks noGrp="1"/>
          </p:cNvSpPr>
          <p:nvPr>
            <p:ph sz="quarter" idx="13"/>
          </p:nvPr>
        </p:nvSpPr>
        <p:spPr>
          <a:xfrm>
            <a:off x="338736" y="1058844"/>
            <a:ext cx="7657400" cy="4909124"/>
          </a:xfrm>
        </p:spPr>
        <p:txBody>
          <a:bodyPr/>
          <a:lstStyle/>
          <a:p>
            <a:pPr algn="just">
              <a:lnSpc>
                <a:spcPct val="130000"/>
              </a:lnSpc>
            </a:pPr>
            <a:r>
              <a:rPr lang="en-US" sz="2200">
                <a:sym typeface="Wingdings" panose="05000000000000000000" pitchFamily="2" charset="2"/>
              </a:rPr>
              <a:t>Ý tưởng thuật toán “</a:t>
            </a:r>
            <a:r>
              <a:rPr lang="en-US" sz="2200">
                <a:solidFill>
                  <a:schemeClr val="tx2">
                    <a:lumMod val="75000"/>
                    <a:lumOff val="25000"/>
                  </a:schemeClr>
                </a:solidFill>
                <a:sym typeface="Wingdings" panose="05000000000000000000" pitchFamily="2" charset="2"/>
              </a:rPr>
              <a:t>Chia nhỏ</a:t>
            </a:r>
            <a:r>
              <a:rPr lang="en-US" sz="2200">
                <a:sym typeface="Wingdings" panose="05000000000000000000" pitchFamily="2" charset="2"/>
              </a:rPr>
              <a:t>” rất tự nhiên và giống với cách tiếp cận giải quyết vấn đề của con người</a:t>
            </a:r>
          </a:p>
          <a:p>
            <a:pPr algn="just">
              <a:lnSpc>
                <a:spcPct val="130000"/>
              </a:lnSpc>
            </a:pPr>
            <a:r>
              <a:rPr lang="en-US" sz="2200">
                <a:sym typeface="Wingdings" panose="05000000000000000000" pitchFamily="2" charset="2"/>
              </a:rPr>
              <a:t>Các bài toán con độc lập, </a:t>
            </a:r>
            <a:r>
              <a:rPr lang="vi-VN" sz="2200"/>
              <a:t>có nghĩa là việc giải một </a:t>
            </a:r>
            <a:r>
              <a:rPr lang="en-US" sz="2200"/>
              <a:t>bài toán</a:t>
            </a:r>
            <a:r>
              <a:rPr lang="vi-VN" sz="2200"/>
              <a:t> con không ảnh hưởng đến giải pháp của các </a:t>
            </a:r>
            <a:r>
              <a:rPr lang="en-US" sz="2200"/>
              <a:t>bài toán con đồng mức</a:t>
            </a:r>
            <a:r>
              <a:rPr lang="vi-VN" sz="2200"/>
              <a:t> khác</a:t>
            </a:r>
            <a:endParaRPr lang="en-US" sz="2200"/>
          </a:p>
          <a:p>
            <a:pPr algn="just">
              <a:lnSpc>
                <a:spcPct val="130000"/>
              </a:lnSpc>
            </a:pPr>
            <a:r>
              <a:rPr lang="en-US" sz="2200">
                <a:sym typeface="Wingdings" panose="05000000000000000000" pitchFamily="2" charset="2"/>
              </a:rPr>
              <a:t>V</a:t>
            </a:r>
            <a:r>
              <a:rPr lang="en-US" sz="2200"/>
              <a:t>iệc chia bài toán đảm bảo không mất nghiệm</a:t>
            </a:r>
          </a:p>
          <a:p>
            <a:pPr algn="just">
              <a:lnSpc>
                <a:spcPct val="130000"/>
              </a:lnSpc>
            </a:pPr>
            <a:r>
              <a:rPr lang="en-US" sz="2200">
                <a:sym typeface="Wingdings" panose="05000000000000000000" pitchFamily="2" charset="2"/>
              </a:rPr>
              <a:t>Một số ứng dụng nổi bật</a:t>
            </a:r>
          </a:p>
          <a:p>
            <a:pPr marL="857250" lvl="1" indent="-393700" algn="just">
              <a:lnSpc>
                <a:spcPct val="130000"/>
              </a:lnSpc>
            </a:pPr>
            <a:r>
              <a:rPr lang="en-US" sz="2200">
                <a:sym typeface="Wingdings" panose="05000000000000000000" pitchFamily="2" charset="2"/>
              </a:rPr>
              <a:t>Tính toán song song</a:t>
            </a:r>
          </a:p>
          <a:p>
            <a:pPr marL="857250" lvl="1" indent="-393700" algn="just">
              <a:lnSpc>
                <a:spcPct val="130000"/>
              </a:lnSpc>
            </a:pPr>
            <a:r>
              <a:rPr lang="en-US" sz="2200">
                <a:sym typeface="Wingdings" panose="05000000000000000000" pitchFamily="2" charset="2"/>
              </a:rPr>
              <a:t>Tìm kiếm</a:t>
            </a:r>
            <a:endParaRPr lang="en-US" sz="2200"/>
          </a:p>
          <a:p>
            <a:pPr algn="just">
              <a:lnSpc>
                <a:spcPct val="130000"/>
              </a:lnSpc>
            </a:pPr>
            <a:endParaRPr lang="en-US" sz="2200"/>
          </a:p>
          <a:p>
            <a:endParaRPr lang="en-US"/>
          </a:p>
        </p:txBody>
      </p:sp>
      <p:pic>
        <p:nvPicPr>
          <p:cNvPr id="5" name="Picture 4" descr="A graphic of a diagram&#10;&#10;Description automatically generated with medium confidence">
            <a:extLst>
              <a:ext uri="{FF2B5EF4-FFF2-40B4-BE49-F238E27FC236}">
                <a16:creationId xmlns:a16="http://schemas.microsoft.com/office/drawing/2014/main" id="{B680C4D6-583B-76C9-7BFB-914146948842}"/>
              </a:ext>
            </a:extLst>
          </p:cNvPr>
          <p:cNvPicPr>
            <a:picLocks noChangeAspect="1"/>
          </p:cNvPicPr>
          <p:nvPr/>
        </p:nvPicPr>
        <p:blipFill rotWithShape="1">
          <a:blip r:embed="rId2">
            <a:extLst>
              <a:ext uri="{28A0092B-C50C-407E-A947-70E740481C1C}">
                <a14:useLocalDpi xmlns:a14="http://schemas.microsoft.com/office/drawing/2010/main" val="0"/>
              </a:ext>
            </a:extLst>
          </a:blip>
          <a:srcRect l="7465" t="11519" r="12062" b="13409"/>
          <a:stretch/>
        </p:blipFill>
        <p:spPr>
          <a:xfrm>
            <a:off x="8521282" y="1754415"/>
            <a:ext cx="3590115" cy="3349170"/>
          </a:xfrm>
          <a:prstGeom prst="rect">
            <a:avLst/>
          </a:prstGeom>
        </p:spPr>
      </p:pic>
    </p:spTree>
    <p:extLst>
      <p:ext uri="{BB962C8B-B14F-4D97-AF65-F5344CB8AC3E}">
        <p14:creationId xmlns:p14="http://schemas.microsoft.com/office/powerpoint/2010/main" val="253523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6EACC-CC2D-64FF-B3C8-6737432C073E}"/>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7276DA38-7A4B-1F26-BBFE-60E8001CD86C}"/>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28A184E-9EFA-7EC7-EB11-ECA37050EEE6}"/>
                  </a:ext>
                </a:extLst>
              </p:cNvPr>
              <p:cNvSpPr>
                <a:spLocks noGrp="1"/>
              </p:cNvSpPr>
              <p:nvPr>
                <p:ph sz="quarter" idx="13"/>
              </p:nvPr>
            </p:nvSpPr>
            <p:spPr/>
            <p:txBody>
              <a:bodyPr/>
              <a:lstStyle/>
              <a:p>
                <a:pPr>
                  <a:lnSpc>
                    <a:spcPct val="130000"/>
                  </a:lnSpc>
                  <a:spcAft>
                    <a:spcPts val="1200"/>
                  </a:spcAft>
                </a:pPr>
                <a:r>
                  <a:rPr lang="en-US" sz="2400" b="1" dirty="0"/>
                  <a:t>Phát </a:t>
                </a:r>
                <a:r>
                  <a:rPr lang="en-US" sz="2400" b="1" dirty="0" err="1"/>
                  <a:t>biểu</a:t>
                </a:r>
                <a:r>
                  <a:rPr lang="en-US" sz="2400" dirty="0"/>
                  <a:t>: Cho </a:t>
                </a:r>
                <a:r>
                  <a:rPr lang="en-GB" sz="2400" dirty="0" err="1"/>
                  <a:t>dãy</a:t>
                </a:r>
                <a:r>
                  <a:rPr lang="en-GB" sz="2400" dirty="0"/>
                  <a:t> </a:t>
                </a:r>
                <a14:m>
                  <m:oMath xmlns:m="http://schemas.openxmlformats.org/officeDocument/2006/math">
                    <m:r>
                      <a:rPr lang="en-US" sz="2400" b="0" i="1" smtClean="0">
                        <a:latin typeface="Cambria Math" panose="02040503050406030204" pitchFamily="18" charset="0"/>
                      </a:rPr>
                      <m:t>𝑛</m:t>
                    </m:r>
                  </m:oMath>
                </a14:m>
                <a:r>
                  <a:rPr lang="en-GB" sz="2400" dirty="0"/>
                  <a:t> </a:t>
                </a:r>
                <a:r>
                  <a:rPr lang="en-GB" sz="2400" dirty="0" err="1"/>
                  <a:t>số</a:t>
                </a:r>
                <a:r>
                  <a:rPr lang="en-GB" sz="2400" dirty="0"/>
                  <a:t> </a:t>
                </a:r>
                <a:r>
                  <a:rPr lang="en-GB" sz="2400" dirty="0" err="1"/>
                  <a:t>nguyên</a:t>
                </a:r>
                <a:r>
                  <a:rPr lang="en-GB" sz="2400" dirty="0"/>
                  <a:t> </a:t>
                </a:r>
                <a14:m>
                  <m:oMath xmlns:m="http://schemas.openxmlformats.org/officeDocument/2006/math">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1</m:t>
                        </m:r>
                      </m:sub>
                    </m:sSub>
                    <m:r>
                      <a:rPr lang="en-GB" sz="2400" i="1">
                        <a:latin typeface="Cambria Math" panose="02040503050406030204" pitchFamily="18" charset="0"/>
                      </a:rPr>
                      <m:t>, </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2</m:t>
                        </m:r>
                      </m:sub>
                    </m:sSub>
                    <m:r>
                      <a:rPr lang="en-GB" sz="2400" i="1">
                        <a:latin typeface="Cambria Math" panose="02040503050406030204" pitchFamily="18" charset="0"/>
                      </a:rPr>
                      <m:t>, </m:t>
                    </m:r>
                    <m:r>
                      <a:rPr lang="en-US" sz="2400" b="0" i="1" smtClean="0">
                        <a:latin typeface="Cambria Math" panose="02040503050406030204" pitchFamily="18" charset="0"/>
                      </a:rPr>
                      <m:t>…</m:t>
                    </m:r>
                    <m:r>
                      <a:rPr lang="en-GB" sz="2400" i="1">
                        <a:latin typeface="Cambria Math" panose="02040503050406030204" pitchFamily="18" charset="0"/>
                      </a:rPr>
                      <m:t>, </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oMath>
                </a14:m>
                <a:r>
                  <a:rPr lang="en-GB" sz="2400" dirty="0"/>
                  <a:t> </a:t>
                </a:r>
                <a:r>
                  <a:rPr lang="en-GB" sz="2400" dirty="0" err="1"/>
                  <a:t>hãy</a:t>
                </a:r>
                <a:r>
                  <a:rPr lang="en-GB" sz="2400" dirty="0"/>
                  <a:t> </a:t>
                </a:r>
                <a:r>
                  <a:rPr lang="en-GB" sz="2400" dirty="0" err="1"/>
                  <a:t>tìm</a:t>
                </a:r>
                <a:r>
                  <a:rPr lang="en-GB" sz="2400" dirty="0"/>
                  <a:t> </a:t>
                </a:r>
                <a:r>
                  <a:rPr lang="en-GB" sz="2400" dirty="0" err="1"/>
                  <a:t>đoạn</a:t>
                </a:r>
                <a:r>
                  <a:rPr lang="en-GB" sz="2400" dirty="0"/>
                  <a:t> con bao </a:t>
                </a:r>
                <a:r>
                  <a:rPr lang="en-GB" sz="2400" dirty="0" err="1"/>
                  <a:t>gồm</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liên</a:t>
                </a:r>
                <a:r>
                  <a:rPr lang="en-GB" sz="2400" dirty="0"/>
                  <a:t> </a:t>
                </a:r>
                <a:r>
                  <a:rPr lang="en-GB" sz="2400" dirty="0" err="1"/>
                  <a:t>tiếp</a:t>
                </a:r>
                <a:r>
                  <a:rPr lang="en-GB" sz="2400" dirty="0"/>
                  <a:t> </a:t>
                </a:r>
                <a:r>
                  <a:rPr lang="en-GB" sz="2400" dirty="0" err="1"/>
                  <a:t>của</a:t>
                </a:r>
                <a:r>
                  <a:rPr lang="en-GB" sz="2400" dirty="0"/>
                  <a:t> </a:t>
                </a:r>
                <a:r>
                  <a:rPr lang="en-GB" sz="2400" dirty="0" err="1"/>
                  <a:t>dãy</a:t>
                </a:r>
                <a:r>
                  <a:rPr lang="en-GB" sz="2400" dirty="0"/>
                  <a:t> </a:t>
                </a:r>
                <a:r>
                  <a:rPr lang="en-US" sz="2400" dirty="0" err="1"/>
                  <a:t>sao</a:t>
                </a:r>
                <a:r>
                  <a:rPr lang="en-US" sz="2400" dirty="0"/>
                  <a:t> </a:t>
                </a:r>
                <a:r>
                  <a:rPr lang="en-US" sz="2400" dirty="0" err="1"/>
                  <a:t>cho</a:t>
                </a:r>
                <a:r>
                  <a:rPr lang="en-US" sz="2400" dirty="0"/>
                  <a:t> </a:t>
                </a:r>
                <a:r>
                  <a:rPr lang="en-GB" sz="2400" dirty="0" err="1"/>
                  <a:t>tổng</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được</a:t>
                </a:r>
                <a:r>
                  <a:rPr lang="en-GB" sz="2400" dirty="0"/>
                  <a:t> </a:t>
                </a:r>
                <a:r>
                  <a:rPr lang="en-GB" sz="2400" dirty="0" err="1"/>
                  <a:t>chọn</a:t>
                </a:r>
                <a:r>
                  <a:rPr lang="en-GB" sz="2400" dirty="0"/>
                  <a:t> </a:t>
                </a:r>
                <a:r>
                  <a:rPr lang="en-GB" sz="2400" dirty="0" err="1"/>
                  <a:t>là</a:t>
                </a:r>
                <a:r>
                  <a:rPr lang="en-GB" sz="2400" dirty="0"/>
                  <a:t> </a:t>
                </a:r>
                <a:r>
                  <a:rPr lang="en-GB" sz="2400" dirty="0" err="1"/>
                  <a:t>cực</a:t>
                </a:r>
                <a:r>
                  <a:rPr lang="en-GB" sz="2400" dirty="0"/>
                  <a:t> </a:t>
                </a:r>
                <a:r>
                  <a:rPr lang="vi-VN" sz="2400" dirty="0"/>
                  <a:t>đại</a:t>
                </a:r>
                <a:r>
                  <a:rPr lang="en-US" sz="2400" dirty="0"/>
                  <a:t>.</a:t>
                </a:r>
                <a:endParaRPr lang="en-GB" sz="2400" dirty="0"/>
              </a:p>
              <a:p>
                <a:pPr>
                  <a:lnSpc>
                    <a:spcPct val="130000"/>
                  </a:lnSpc>
                  <a:spcAft>
                    <a:spcPts val="1200"/>
                  </a:spcAft>
                </a:pPr>
                <a:r>
                  <a:rPr lang="en-US" sz="2400" b="1" dirty="0" err="1"/>
                  <a:t>Ví</a:t>
                </a:r>
                <a:r>
                  <a:rPr lang="en-US" sz="2400" b="1" dirty="0"/>
                  <a:t> </a:t>
                </a:r>
                <a:r>
                  <a:rPr lang="en-US" sz="2400" b="1" dirty="0" err="1"/>
                  <a:t>dụ</a:t>
                </a:r>
                <a:r>
                  <a:rPr lang="en-US" sz="2400" dirty="0"/>
                  <a:t>: Cho </a:t>
                </a:r>
                <a:r>
                  <a:rPr lang="en-US" sz="2400" dirty="0" err="1"/>
                  <a:t>dãy</a:t>
                </a:r>
                <a:r>
                  <a:rPr lang="en-US" sz="2400" dirty="0"/>
                  <a:t> 7 </a:t>
                </a:r>
                <a:r>
                  <a:rPr lang="en-US" sz="2400" dirty="0" err="1"/>
                  <a:t>số</a:t>
                </a:r>
                <a:r>
                  <a:rPr lang="en-US" sz="2400" dirty="0"/>
                  <a:t> </a:t>
                </a:r>
                <a:r>
                  <a:rPr lang="en-US" sz="2400" err="1"/>
                  <a:t>nguyên</a:t>
                </a:r>
                <a:r>
                  <a:rPr lang="en-US" sz="2400"/>
                  <a:t> sau</a:t>
                </a:r>
              </a:p>
              <a:p>
                <a:pPr>
                  <a:lnSpc>
                    <a:spcPct val="130000"/>
                  </a:lnSpc>
                  <a:spcAft>
                    <a:spcPts val="1200"/>
                  </a:spcAft>
                </a:pPr>
                <a:endParaRPr lang="en-US" sz="2400"/>
              </a:p>
              <a:p>
                <a:pPr>
                  <a:lnSpc>
                    <a:spcPct val="130000"/>
                  </a:lnSpc>
                  <a:spcAft>
                    <a:spcPts val="1200"/>
                  </a:spcAft>
                </a:pPr>
                <a:endParaRPr lang="en-US" sz="2400" dirty="0"/>
              </a:p>
              <a:p>
                <a:pPr marL="857250" lvl="1" indent="-393700">
                  <a:lnSpc>
                    <a:spcPct val="130000"/>
                  </a:lnSpc>
                  <a:spcAft>
                    <a:spcPts val="1200"/>
                  </a:spcAft>
                </a:pPr>
                <a:r>
                  <a:rPr lang="en-US" sz="2000" i="1" dirty="0"/>
                  <a:t>Lời </a:t>
                </a:r>
                <a:r>
                  <a:rPr lang="en-US" sz="2000" i="1" dirty="0" err="1"/>
                  <a:t>giải</a:t>
                </a:r>
                <a:r>
                  <a:rPr lang="en-US" sz="2000" i="1" dirty="0"/>
                  <a:t> </a:t>
                </a:r>
                <a:r>
                  <a:rPr lang="en-US" sz="2000" i="1" dirty="0" err="1"/>
                  <a:t>tối</a:t>
                </a:r>
                <a:r>
                  <a:rPr lang="en-US" sz="2000" i="1" dirty="0"/>
                  <a:t> </a:t>
                </a:r>
                <a:r>
                  <a:rPr lang="en-US" sz="2000" i="1" dirty="0" err="1"/>
                  <a:t>ưu</a:t>
                </a:r>
                <a:r>
                  <a:rPr lang="en-US" sz="2000" i="1" dirty="0"/>
                  <a:t> (</a:t>
                </a:r>
                <a:r>
                  <a:rPr lang="en-US" sz="2000" i="1" dirty="0" err="1"/>
                  <a:t>dãy</a:t>
                </a:r>
                <a:r>
                  <a:rPr lang="en-US" sz="2000" i="1" dirty="0"/>
                  <a:t> con </a:t>
                </a:r>
                <a:r>
                  <a:rPr lang="en-US" sz="2000" i="1" dirty="0" err="1"/>
                  <a:t>có</a:t>
                </a:r>
                <a:r>
                  <a:rPr lang="en-US" sz="2000" i="1" dirty="0"/>
                  <a:t> </a:t>
                </a:r>
                <a:r>
                  <a:rPr lang="en-US" sz="2000" i="1" dirty="0" err="1"/>
                  <a:t>tổng</a:t>
                </a:r>
                <a:r>
                  <a:rPr lang="en-US" sz="2000" i="1" dirty="0"/>
                  <a:t> </a:t>
                </a:r>
                <a:r>
                  <a:rPr lang="en-US" sz="2000" i="1" dirty="0" err="1"/>
                  <a:t>cực</a:t>
                </a:r>
                <a:r>
                  <a:rPr lang="en-US" sz="2000" i="1" dirty="0"/>
                  <a:t> </a:t>
                </a:r>
                <a:r>
                  <a:rPr lang="en-US" sz="2000" i="1" dirty="0" err="1"/>
                  <a:t>đại</a:t>
                </a:r>
                <a:r>
                  <a:rPr lang="en-US" sz="2000" i="1" dirty="0"/>
                  <a:t> </a:t>
                </a:r>
                <a:r>
                  <a:rPr lang="en-US" sz="2000" i="1" dirty="0" err="1"/>
                  <a:t>bằng</a:t>
                </a:r>
                <a:r>
                  <a:rPr lang="en-US" sz="2000" i="1" dirty="0"/>
                  <a:t> 8): 7, -3, 0, -1, 5</a:t>
                </a:r>
              </a:p>
              <a:p>
                <a:pPr>
                  <a:lnSpc>
                    <a:spcPct val="130000"/>
                  </a:lnSpc>
                  <a:spcAft>
                    <a:spcPts val="1200"/>
                  </a:spcAft>
                </a:pPr>
                <a:r>
                  <a:rPr lang="en-US" sz="2000" dirty="0" err="1"/>
                  <a:t>Thuật</a:t>
                </a:r>
                <a:r>
                  <a:rPr lang="en-US" sz="2000" dirty="0"/>
                  <a:t> </a:t>
                </a:r>
                <a:r>
                  <a:rPr lang="en-US" sz="2000" dirty="0" err="1"/>
                  <a:t>toán</a:t>
                </a:r>
                <a:r>
                  <a:rPr lang="en-US" sz="2000" dirty="0"/>
                  <a:t> </a:t>
                </a:r>
                <a:r>
                  <a:rPr lang="en-US" sz="2000" dirty="0" err="1"/>
                  <a:t>vét</a:t>
                </a:r>
                <a:r>
                  <a:rPr lang="en-US" sz="2000" dirty="0"/>
                  <a:t> </a:t>
                </a:r>
                <a:r>
                  <a:rPr lang="en-US" sz="2000" dirty="0" err="1"/>
                  <a:t>cạn</a:t>
                </a:r>
                <a:r>
                  <a:rPr lang="en-US" sz="2000" dirty="0"/>
                  <a:t> </a:t>
                </a:r>
                <a:r>
                  <a:rPr lang="en-US" sz="2000" dirty="0" err="1"/>
                  <a:t>có</a:t>
                </a:r>
                <a:r>
                  <a:rPr lang="en-US" sz="2000" dirty="0"/>
                  <a:t> </a:t>
                </a:r>
                <a:r>
                  <a:rPr lang="en-US" sz="2000" dirty="0" err="1"/>
                  <a:t>độ</a:t>
                </a:r>
                <a:r>
                  <a:rPr lang="en-US" sz="2000" dirty="0"/>
                  <a:t> </a:t>
                </a:r>
                <a:r>
                  <a:rPr lang="en-US" sz="2000" dirty="0" err="1"/>
                  <a:t>phức</a:t>
                </a:r>
                <a:r>
                  <a:rPr lang="en-US" sz="2000" dirty="0"/>
                  <a:t> </a:t>
                </a:r>
                <a:r>
                  <a:rPr lang="en-US" sz="2000" dirty="0" err="1"/>
                  <a:t>tạp</a:t>
                </a:r>
                <a:r>
                  <a:rPr lang="en-US" sz="2000" dirty="0"/>
                  <a:t> </a:t>
                </a:r>
                <a14:m>
                  <m:oMath xmlns:m="http://schemas.openxmlformats.org/officeDocument/2006/math">
                    <m:r>
                      <a:rPr lang="en-US" sz="2000" i="1">
                        <a:latin typeface="Cambria Math" panose="02040503050406030204" pitchFamily="18" charset="0"/>
                      </a:rPr>
                      <m:t>𝑂</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e>
                    </m:d>
                    <m:r>
                      <a:rPr lang="en-US" sz="2000">
                        <a:latin typeface="Cambria Math" panose="02040503050406030204" pitchFamily="18" charset="0"/>
                      </a:rPr>
                      <m:t>, </m:t>
                    </m:r>
                  </m:oMath>
                </a14:m>
                <a:r>
                  <a:rPr lang="en-US" sz="2000" dirty="0" err="1"/>
                  <a:t>chúng</a:t>
                </a:r>
                <a:r>
                  <a:rPr lang="en-US" sz="2000" dirty="0"/>
                  <a:t> ta </a:t>
                </a:r>
                <a:r>
                  <a:rPr lang="en-US" sz="2000" dirty="0" err="1"/>
                  <a:t>có</a:t>
                </a:r>
                <a:r>
                  <a:rPr lang="en-US" sz="2000" dirty="0"/>
                  <a:t> </a:t>
                </a:r>
                <a:r>
                  <a:rPr lang="en-US" sz="2000" dirty="0" err="1"/>
                  <a:t>thể</a:t>
                </a:r>
                <a:r>
                  <a:rPr lang="en-US" sz="2000" dirty="0"/>
                  <a:t> </a:t>
                </a:r>
                <a:r>
                  <a:rPr lang="en-US" sz="2000" dirty="0" err="1"/>
                  <a:t>làm</a:t>
                </a:r>
                <a:r>
                  <a:rPr lang="en-US" sz="2000" dirty="0"/>
                  <a:t> </a:t>
                </a:r>
                <a:r>
                  <a:rPr lang="en-US" sz="2000" dirty="0" err="1"/>
                  <a:t>tốt</a:t>
                </a:r>
                <a:r>
                  <a:rPr lang="en-US" sz="2000" dirty="0"/>
                  <a:t> </a:t>
                </a:r>
                <a:r>
                  <a:rPr lang="en-US" sz="2000" dirty="0" err="1"/>
                  <a:t>hơn</a:t>
                </a:r>
                <a:r>
                  <a:rPr lang="en-US" sz="2000" dirty="0"/>
                  <a:t> </a:t>
                </a:r>
                <a:r>
                  <a:rPr lang="en-US" sz="2000" dirty="0" err="1"/>
                  <a:t>với</a:t>
                </a:r>
                <a:r>
                  <a:rPr lang="en-US" sz="2000" dirty="0"/>
                  <a:t> </a:t>
                </a:r>
                <a:r>
                  <a:rPr lang="en-US" sz="2000" dirty="0" err="1"/>
                  <a:t>thuật</a:t>
                </a:r>
                <a:r>
                  <a:rPr lang="en-US" sz="2000" dirty="0"/>
                  <a:t> </a:t>
                </a:r>
                <a:r>
                  <a:rPr lang="en-US" sz="2000" dirty="0" err="1"/>
                  <a:t>toán</a:t>
                </a:r>
                <a:r>
                  <a:rPr lang="en-US" sz="2000" dirty="0"/>
                  <a:t> chia </a:t>
                </a:r>
                <a:r>
                  <a:rPr lang="en-US" sz="2000" dirty="0" err="1"/>
                  <a:t>để</a:t>
                </a:r>
                <a:r>
                  <a:rPr lang="en-US" sz="2000" dirty="0"/>
                  <a:t> </a:t>
                </a:r>
                <a:r>
                  <a:rPr lang="en-US" sz="2000" dirty="0" err="1"/>
                  <a:t>trị</a:t>
                </a:r>
                <a:r>
                  <a:rPr lang="en-US" sz="2000" dirty="0"/>
                  <a:t> hay </a:t>
                </a:r>
                <a:r>
                  <a:rPr lang="en-US" sz="2000" err="1"/>
                  <a:t>không</a:t>
                </a:r>
                <a:r>
                  <a:rPr lang="en-US" sz="2000"/>
                  <a:t>?</a:t>
                </a:r>
                <a:endParaRPr lang="en-US" sz="2400"/>
              </a:p>
            </p:txBody>
          </p:sp>
        </mc:Choice>
        <mc:Fallback xmlns="">
          <p:sp>
            <p:nvSpPr>
              <p:cNvPr id="4" name="Content Placeholder 3">
                <a:extLst>
                  <a:ext uri="{FF2B5EF4-FFF2-40B4-BE49-F238E27FC236}">
                    <a16:creationId xmlns:a16="http://schemas.microsoft.com/office/drawing/2014/main" id="{328A184E-9EFA-7EC7-EB11-ECA37050EEE6}"/>
                  </a:ext>
                </a:extLst>
              </p:cNvPr>
              <p:cNvSpPr>
                <a:spLocks noGrp="1" noRot="1" noChangeAspect="1" noMove="1" noResize="1" noEditPoints="1" noAdjustHandles="1" noChangeArrowheads="1" noChangeShapeType="1" noTextEdit="1"/>
              </p:cNvSpPr>
              <p:nvPr>
                <p:ph sz="quarter" idx="13"/>
              </p:nvPr>
            </p:nvSpPr>
            <p:spPr>
              <a:blipFill>
                <a:blip r:embed="rId2"/>
                <a:stretch>
                  <a:fillRect l="-742" r="-636" b="-3106"/>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28C478A7-A1DC-3D57-98E9-E3F910073D84}"/>
              </a:ext>
            </a:extLst>
          </p:cNvPr>
          <p:cNvGraphicFramePr>
            <a:graphicFrameLocks noGrp="1"/>
          </p:cNvGraphicFramePr>
          <p:nvPr>
            <p:extLst>
              <p:ext uri="{D42A27DB-BD31-4B8C-83A1-F6EECF244321}">
                <p14:modId xmlns:p14="http://schemas.microsoft.com/office/powerpoint/2010/main" val="3405540029"/>
              </p:ext>
            </p:extLst>
          </p:nvPr>
        </p:nvGraphicFramePr>
        <p:xfrm>
          <a:off x="1652097" y="2818435"/>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00879672-9789-1E9C-55AD-DE05EB4BB2D5}"/>
              </a:ext>
            </a:extLst>
          </p:cNvPr>
          <p:cNvSpPr/>
          <p:nvPr/>
        </p:nvSpPr>
        <p:spPr>
          <a:xfrm rot="16200000">
            <a:off x="3592582" y="1488514"/>
            <a:ext cx="752355"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240ECE81-A5B8-BBAC-16DF-EB54289812C9}"/>
              </a:ext>
            </a:extLst>
          </p:cNvPr>
          <p:cNvSpPr/>
          <p:nvPr/>
        </p:nvSpPr>
        <p:spPr>
          <a:xfrm rot="16200000">
            <a:off x="7661091" y="2053334"/>
            <a:ext cx="752354" cy="3503687"/>
          </a:xfrm>
          <a:prstGeom prst="leftBrace">
            <a:avLst>
              <a:gd name="adj1" fmla="val 8333"/>
              <a:gd name="adj2" fmla="val 52730"/>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2AEB542-E733-A85B-3BDB-9C9532AD7F94}"/>
              </a:ext>
            </a:extLst>
          </p:cNvPr>
          <p:cNvSpPr txBox="1"/>
          <p:nvPr/>
        </p:nvSpPr>
        <p:spPr>
          <a:xfrm>
            <a:off x="2894040" y="4181355"/>
            <a:ext cx="2546431" cy="369332"/>
          </a:xfrm>
          <a:prstGeom prst="rect">
            <a:avLst/>
          </a:prstGeom>
        </p:spPr>
        <p:txBody>
          <a:bodyPr vert="horz" wrap="square" lIns="91440" tIns="45720" rIns="91440" bIns="45720" rtlCol="0">
            <a:spAutoFit/>
          </a:bodyPr>
          <a:lstStyle/>
          <a:p>
            <a:pPr marL="0" indent="0" algn="l">
              <a:buNone/>
            </a:pPr>
            <a:r>
              <a:rPr lang="en-US" b="1" i="1"/>
              <a:t>Đoạn con có tổng -12</a:t>
            </a:r>
            <a:endParaRPr lang="en-US" b="1" i="1" dirty="0"/>
          </a:p>
        </p:txBody>
      </p:sp>
      <p:sp>
        <p:nvSpPr>
          <p:cNvPr id="9" name="TextBox 8">
            <a:extLst>
              <a:ext uri="{FF2B5EF4-FFF2-40B4-BE49-F238E27FC236}">
                <a16:creationId xmlns:a16="http://schemas.microsoft.com/office/drawing/2014/main" id="{209530A8-8667-776C-1DA2-3DBF74F95212}"/>
              </a:ext>
            </a:extLst>
          </p:cNvPr>
          <p:cNvSpPr txBox="1"/>
          <p:nvPr/>
        </p:nvSpPr>
        <p:spPr>
          <a:xfrm>
            <a:off x="7024482" y="4145702"/>
            <a:ext cx="2546431" cy="369332"/>
          </a:xfrm>
          <a:prstGeom prst="rect">
            <a:avLst/>
          </a:prstGeom>
        </p:spPr>
        <p:txBody>
          <a:bodyPr vert="horz" wrap="square" lIns="91440" tIns="45720" rIns="91440" bIns="45720" rtlCol="0">
            <a:spAutoFit/>
          </a:bodyPr>
          <a:lstStyle/>
          <a:p>
            <a:pPr marL="0" indent="0" algn="l">
              <a:buNone/>
            </a:pPr>
            <a:r>
              <a:rPr lang="en-US" b="1" i="1">
                <a:solidFill>
                  <a:srgbClr val="FF0000"/>
                </a:solidFill>
              </a:rPr>
              <a:t>Đoạn con có tổng 0</a:t>
            </a:r>
            <a:endParaRPr lang="en-US" b="1" i="1" dirty="0">
              <a:solidFill>
                <a:srgbClr val="FF0000"/>
              </a:solidFill>
            </a:endParaRPr>
          </a:p>
        </p:txBody>
      </p:sp>
    </p:spTree>
    <p:extLst>
      <p:ext uri="{BB962C8B-B14F-4D97-AF65-F5344CB8AC3E}">
        <p14:creationId xmlns:p14="http://schemas.microsoft.com/office/powerpoint/2010/main" val="48143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1BABD9-75E1-1873-2049-590C3768026F}"/>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1092EDCE-D16C-9D84-2861-8E3F298F1337}"/>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9A9D128-0B67-4086-5631-9F494F9F14C8}"/>
                  </a:ext>
                </a:extLst>
              </p:cNvPr>
              <p:cNvSpPr>
                <a:spLocks noGrp="1"/>
              </p:cNvSpPr>
              <p:nvPr>
                <p:ph sz="quarter" idx="13"/>
              </p:nvPr>
            </p:nvSpPr>
            <p:spPr/>
            <p:txBody>
              <a:bodyPr/>
              <a:lstStyle/>
              <a:p>
                <a:pPr>
                  <a:lnSpc>
                    <a:spcPct val="130000"/>
                  </a:lnSpc>
                  <a:spcAft>
                    <a:spcPts val="1200"/>
                  </a:spcAft>
                </a:pPr>
                <a:r>
                  <a:rPr lang="en-US" sz="2800" b="1" dirty="0"/>
                  <a:t>Xác </a:t>
                </a:r>
                <a:r>
                  <a:rPr lang="en-US" sz="2800" b="1" dirty="0" err="1"/>
                  <a:t>định</a:t>
                </a:r>
                <a:r>
                  <a:rPr lang="en-US" sz="2800" b="1" dirty="0"/>
                  <a:t> </a:t>
                </a:r>
                <a:r>
                  <a:rPr lang="en-US" sz="2800" b="1" dirty="0" err="1"/>
                  <a:t>bài</a:t>
                </a:r>
                <a:r>
                  <a:rPr lang="en-US" sz="2800" b="1" dirty="0"/>
                  <a:t> </a:t>
                </a:r>
                <a:r>
                  <a:rPr lang="en-US" sz="2800" b="1" dirty="0" err="1"/>
                  <a:t>toán</a:t>
                </a:r>
                <a:r>
                  <a:rPr lang="en-US" sz="2800" b="1" dirty="0"/>
                  <a:t> con</a:t>
                </a:r>
                <a:r>
                  <a:rPr lang="en-US" sz="2800" dirty="0"/>
                  <a:t>: </a:t>
                </a:r>
                <a:r>
                  <a:rPr lang="en-US" sz="2800" dirty="0" err="1"/>
                  <a:t>Bài</a:t>
                </a:r>
                <a:r>
                  <a:rPr lang="en-US" sz="2800" dirty="0"/>
                  <a:t> </a:t>
                </a:r>
                <a:r>
                  <a:rPr lang="en-US" sz="2800" dirty="0" err="1"/>
                  <a:t>toán</a:t>
                </a:r>
                <a:r>
                  <a:rPr lang="en-US" sz="2800" dirty="0"/>
                  <a:t> con </a:t>
                </a:r>
                <a:r>
                  <a:rPr lang="en-US" sz="2800" dirty="0" err="1"/>
                  <a:t>của</a:t>
                </a:r>
                <a:r>
                  <a:rPr lang="en-US" sz="2800" dirty="0"/>
                  <a:t> </a:t>
                </a:r>
                <a:r>
                  <a:rPr lang="en-US" sz="2800" dirty="0" err="1"/>
                  <a:t>bài</a:t>
                </a:r>
                <a:r>
                  <a:rPr lang="en-US" sz="2800" dirty="0"/>
                  <a:t> </a:t>
                </a:r>
                <a:r>
                  <a:rPr lang="en-US" sz="2800" dirty="0" err="1"/>
                  <a:t>toán</a:t>
                </a:r>
                <a:r>
                  <a:rPr lang="en-US" sz="2800" dirty="0"/>
                  <a:t> </a:t>
                </a:r>
                <a:r>
                  <a:rPr lang="en-US" sz="2800" dirty="0" err="1"/>
                  <a:t>tìm</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của</a:t>
                </a:r>
                <a:r>
                  <a:rPr lang="en-US" sz="2800" dirty="0"/>
                  <a:t> </a:t>
                </a:r>
                <a:r>
                  <a:rPr lang="en-US" sz="2800" dirty="0" err="1"/>
                  <a:t>dãy</a:t>
                </a:r>
                <a:r>
                  <a:rPr lang="en-US" sz="2800" dirty="0"/>
                  <a:t> </a:t>
                </a:r>
                <a14:m>
                  <m:oMath xmlns:m="http://schemas.openxmlformats.org/officeDocument/2006/math">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𝑛</m:t>
                            </m:r>
                          </m:sub>
                        </m:sSub>
                      </m:e>
                    </m:d>
                  </m:oMath>
                </a14:m>
                <a:r>
                  <a:rPr lang="en-US" sz="2800" dirty="0"/>
                  <a:t> </a:t>
                </a:r>
                <a:r>
                  <a:rPr lang="en-US" sz="2800" dirty="0" err="1"/>
                  <a:t>là</a:t>
                </a:r>
                <a:r>
                  <a:rPr lang="en-US" sz="2800" dirty="0"/>
                  <a:t> </a:t>
                </a:r>
                <a:r>
                  <a:rPr lang="en-US" sz="2800" dirty="0" err="1"/>
                  <a:t>bài</a:t>
                </a:r>
                <a:r>
                  <a:rPr lang="en-US" sz="2800" dirty="0"/>
                  <a:t> </a:t>
                </a:r>
                <a:r>
                  <a:rPr lang="en-US" sz="2800" dirty="0" err="1"/>
                  <a:t>toán</a:t>
                </a:r>
                <a:r>
                  <a:rPr lang="en-US" sz="2800" dirty="0"/>
                  <a:t> </a:t>
                </a:r>
                <a:r>
                  <a:rPr lang="en-US" sz="2800" dirty="0" err="1"/>
                  <a:t>tìm</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của</a:t>
                </a:r>
                <a:r>
                  <a:rPr lang="en-US" sz="2800" dirty="0"/>
                  <a:t> </a:t>
                </a:r>
                <a:r>
                  <a:rPr lang="en-US" sz="2800" dirty="0" err="1"/>
                  <a:t>đoạn</a:t>
                </a:r>
                <a:r>
                  <a:rPr lang="en-US" sz="2800" dirty="0"/>
                  <a:t> con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r>
                          <a:rPr lang="en-US" sz="2800" i="1">
                            <a:latin typeface="Cambria Math" panose="02040503050406030204" pitchFamily="18" charset="0"/>
                          </a:rPr>
                          <m:t>+1 </m:t>
                        </m:r>
                      </m:sub>
                    </m:sSub>
                    <m:r>
                      <a:rPr lang="en-US" sz="2800" i="1">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 </m:t>
                    </m:r>
                    <m:r>
                      <a:rPr lang="en-US" sz="2800" i="1">
                        <a:latin typeface="Cambria Math" panose="02040503050406030204" pitchFamily="18" charset="0"/>
                      </a:rPr>
                      <m:t>𝑖</m:t>
                    </m:r>
                    <m:r>
                      <a:rPr lang="en-US" sz="2800" i="1">
                        <a:latin typeface="Cambria Math" panose="02040503050406030204" pitchFamily="18" charset="0"/>
                      </a:rPr>
                      <m:t>≥1,  </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𝑛</m:t>
                    </m:r>
                  </m:oMath>
                </a14:m>
                <a:r>
                  <a:rPr lang="en-US" sz="2800" dirty="0"/>
                  <a:t>.</a:t>
                </a:r>
              </a:p>
              <a:p>
                <a:pPr>
                  <a:lnSpc>
                    <a:spcPct val="130000"/>
                  </a:lnSpc>
                  <a:spcAft>
                    <a:spcPts val="1200"/>
                  </a:spcAft>
                </a:pPr>
                <a:endParaRPr lang="en-GB" sz="2800" dirty="0"/>
              </a:p>
              <a:p>
                <a:endParaRPr lang="en-US"/>
              </a:p>
            </p:txBody>
          </p:sp>
        </mc:Choice>
        <mc:Fallback xmlns="">
          <p:sp>
            <p:nvSpPr>
              <p:cNvPr id="4" name="Content Placeholder 3">
                <a:extLst>
                  <a:ext uri="{FF2B5EF4-FFF2-40B4-BE49-F238E27FC236}">
                    <a16:creationId xmlns:a16="http://schemas.microsoft.com/office/drawing/2014/main" id="{B9A9D128-0B67-4086-5631-9F494F9F14C8}"/>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1BCC353F-C647-6F10-4E36-42999A33D172}"/>
              </a:ext>
            </a:extLst>
          </p:cNvPr>
          <p:cNvGraphicFramePr>
            <a:graphicFrameLocks noGrp="1"/>
          </p:cNvGraphicFramePr>
          <p:nvPr>
            <p:extLst>
              <p:ext uri="{D42A27DB-BD31-4B8C-83A1-F6EECF244321}">
                <p14:modId xmlns:p14="http://schemas.microsoft.com/office/powerpoint/2010/main" val="4119530600"/>
              </p:ext>
            </p:extLst>
          </p:nvPr>
        </p:nvGraphicFramePr>
        <p:xfrm>
          <a:off x="1265453" y="3123717"/>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032A69FC-12D0-CEF1-328C-05935B005FC8}"/>
              </a:ext>
            </a:extLst>
          </p:cNvPr>
          <p:cNvSpPr/>
          <p:nvPr/>
        </p:nvSpPr>
        <p:spPr>
          <a:xfrm rot="16200000">
            <a:off x="4368209" y="1793798"/>
            <a:ext cx="752355"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E94E7B7-1611-3662-D378-163A34178858}"/>
              </a:ext>
            </a:extLst>
          </p:cNvPr>
          <p:cNvSpPr txBox="1"/>
          <p:nvPr/>
        </p:nvSpPr>
        <p:spPr>
          <a:xfrm>
            <a:off x="1852441" y="4736200"/>
            <a:ext cx="7187879" cy="400110"/>
          </a:xfrm>
          <a:prstGeom prst="rect">
            <a:avLst/>
          </a:prstGeom>
        </p:spPr>
        <p:txBody>
          <a:bodyPr vert="horz" wrap="square" lIns="91440" tIns="45720" rIns="91440" bIns="45720" rtlCol="0">
            <a:spAutoFit/>
          </a:bodyPr>
          <a:lstStyle/>
          <a:p>
            <a:pPr marL="0" indent="0" algn="l">
              <a:buNone/>
            </a:pPr>
            <a:r>
              <a:rPr lang="en-US" sz="2000" b="1" i="1" dirty="0" err="1"/>
              <a:t>Bài</a:t>
            </a:r>
            <a:r>
              <a:rPr lang="en-US" sz="2000" b="1" i="1" dirty="0"/>
              <a:t> </a:t>
            </a:r>
            <a:r>
              <a:rPr lang="en-US" sz="2000" b="1" i="1" dirty="0" err="1"/>
              <a:t>toán</a:t>
            </a:r>
            <a:r>
              <a:rPr lang="en-US" sz="2000" b="1" i="1" dirty="0"/>
              <a:t> con: </a:t>
            </a:r>
            <a:r>
              <a:rPr lang="en-US" sz="2000" b="1" i="1" dirty="0" err="1"/>
              <a:t>Tìm</a:t>
            </a:r>
            <a:r>
              <a:rPr lang="en-US" sz="2000" b="1" i="1" dirty="0"/>
              <a:t> </a:t>
            </a:r>
            <a:r>
              <a:rPr lang="en-US" sz="2000" b="1" i="1" dirty="0" err="1"/>
              <a:t>đoạn</a:t>
            </a:r>
            <a:r>
              <a:rPr lang="en-US" sz="2000" b="1" i="1" dirty="0"/>
              <a:t> con </a:t>
            </a:r>
            <a:r>
              <a:rPr lang="en-US" sz="2000" b="1" i="1" dirty="0" err="1"/>
              <a:t>cực</a:t>
            </a:r>
            <a:r>
              <a:rPr lang="en-US" sz="2000" b="1" i="1" dirty="0"/>
              <a:t> </a:t>
            </a:r>
            <a:r>
              <a:rPr lang="en-US" sz="2000" b="1" i="1" dirty="0" err="1"/>
              <a:t>đại</a:t>
            </a:r>
            <a:r>
              <a:rPr lang="en-US" sz="2000" b="1" i="1" dirty="0"/>
              <a:t> </a:t>
            </a:r>
            <a:r>
              <a:rPr lang="en-US" sz="2000" b="1" i="1" dirty="0" err="1"/>
              <a:t>của</a:t>
            </a:r>
            <a:r>
              <a:rPr lang="en-US" sz="2000" b="1" i="1" dirty="0"/>
              <a:t> </a:t>
            </a:r>
            <a:r>
              <a:rPr lang="en-US" sz="2000" b="1" i="1" dirty="0" err="1"/>
              <a:t>đoạn</a:t>
            </a:r>
            <a:r>
              <a:rPr lang="en-US" sz="2000" b="1" i="1" dirty="0"/>
              <a:t> (7, -3, 0, -1)</a:t>
            </a:r>
          </a:p>
        </p:txBody>
      </p:sp>
    </p:spTree>
    <p:extLst>
      <p:ext uri="{BB962C8B-B14F-4D97-AF65-F5344CB8AC3E}">
        <p14:creationId xmlns:p14="http://schemas.microsoft.com/office/powerpoint/2010/main" val="279600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r>
                  <a:rPr lang="en-US" sz="2200" b="1" dirty="0"/>
                  <a:t>Chia: </a:t>
                </a:r>
                <a:r>
                  <a:rPr lang="en-US" sz="2200" dirty="0"/>
                  <a:t>Chia </a:t>
                </a:r>
                <a:r>
                  <a:rPr lang="en-US" sz="2200" dirty="0" err="1"/>
                  <a:t>đôi</a:t>
                </a:r>
                <a:r>
                  <a:rPr lang="en-US" sz="2200" dirty="0"/>
                  <a:t> </a:t>
                </a:r>
                <a:r>
                  <a:rPr lang="en-US" sz="2200" dirty="0" err="1"/>
                  <a:t>dãy</a:t>
                </a:r>
                <a:r>
                  <a:rPr lang="en-US" sz="2200" dirty="0"/>
                  <a:t> </a:t>
                </a:r>
                <a14:m>
                  <m:oMath xmlns:m="http://schemas.openxmlformats.org/officeDocument/2006/math">
                    <m:r>
                      <a:rPr lang="en-US" sz="2200" i="1">
                        <a:latin typeface="Cambria Math" panose="02040503050406030204" pitchFamily="18" charset="0"/>
                      </a:rPr>
                      <m:t>𝑛</m:t>
                    </m:r>
                  </m:oMath>
                </a14:m>
                <a:r>
                  <a:rPr lang="en-US" sz="2200" dirty="0"/>
                  <a:t> </a:t>
                </a:r>
                <a:r>
                  <a:rPr lang="en-US" sz="2200" dirty="0" err="1"/>
                  <a:t>phần</a:t>
                </a:r>
                <a:r>
                  <a:rPr lang="en-US" sz="2200" dirty="0"/>
                  <a:t> </a:t>
                </a:r>
                <a:r>
                  <a:rPr lang="en-US" sz="2200" dirty="0" err="1"/>
                  <a:t>tử</a:t>
                </a:r>
                <a:r>
                  <a:rPr lang="en-US" sz="2200" dirty="0"/>
                  <a:t> </a:t>
                </a:r>
                <a:r>
                  <a:rPr lang="en-US" sz="2200" dirty="0" err="1"/>
                  <a:t>tại</a:t>
                </a:r>
                <a:r>
                  <a:rPr lang="en-US" sz="2200" dirty="0"/>
                  <a:t> </a:t>
                </a:r>
                <a:r>
                  <a:rPr lang="en-US" sz="2200" dirty="0" err="1"/>
                  <a:t>điểm</a:t>
                </a:r>
                <a:r>
                  <a:rPr lang="en-US" sz="2200" dirty="0"/>
                  <a:t> </a:t>
                </a:r>
                <a:r>
                  <a:rPr lang="en-US" sz="2200" dirty="0" err="1"/>
                  <a:t>dữa</a:t>
                </a:r>
                <a:r>
                  <a:rPr lang="en-US" sz="2200" dirty="0"/>
                  <a:t> </a:t>
                </a:r>
                <a14:m>
                  <m:oMath xmlns:m="http://schemas.openxmlformats.org/officeDocument/2006/math">
                    <m:r>
                      <a:rPr lang="en-US" sz="2200" i="1">
                        <a:latin typeface="Cambria Math" panose="02040503050406030204" pitchFamily="18" charset="0"/>
                      </a:rPr>
                      <m:t>𝑚𝑖𝑑</m:t>
                    </m:r>
                    <m:r>
                      <a:rPr lang="en-US" sz="2200" i="1">
                        <a:latin typeface="Cambria Math" panose="02040503050406030204" pitchFamily="18" charset="0"/>
                      </a:rPr>
                      <m:t> =</m:t>
                    </m:r>
                    <m:r>
                      <a:rPr lang="en-US" sz="2200" i="1">
                        <a:latin typeface="Cambria Math" panose="02040503050406030204" pitchFamily="18" charset="0"/>
                      </a:rPr>
                      <m:t>𝑟𝑜𝑢𝑛𝑑</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𝑛</m:t>
                        </m:r>
                        <m:r>
                          <a:rPr lang="en-US" sz="2200" i="1">
                            <a:latin typeface="Cambria Math" panose="02040503050406030204" pitchFamily="18" charset="0"/>
                          </a:rPr>
                          <m:t>+1</m:t>
                        </m:r>
                      </m:num>
                      <m:den>
                        <m:r>
                          <a:rPr lang="en-US" sz="2200" i="1">
                            <a:latin typeface="Cambria Math" panose="02040503050406030204" pitchFamily="18" charset="0"/>
                          </a:rPr>
                          <m:t>2</m:t>
                        </m:r>
                      </m:den>
                    </m:f>
                    <m:r>
                      <a:rPr lang="en-US" sz="2200" i="1">
                        <a:latin typeface="Cambria Math" panose="02040503050406030204" pitchFamily="18" charset="0"/>
                      </a:rPr>
                      <m:t>)</m:t>
                    </m:r>
                  </m:oMath>
                </a14:m>
                <a:endParaRPr lang="en-US" sz="2200" dirty="0"/>
              </a:p>
              <a:p>
                <a:pPr marL="741363" lvl="1" indent="-336550"/>
                <a:r>
                  <a:rPr lang="en-US" sz="2200" dirty="0" err="1"/>
                  <a:t>Bài</a:t>
                </a:r>
                <a:r>
                  <a:rPr lang="en-US" sz="2200" dirty="0"/>
                  <a:t> </a:t>
                </a:r>
                <a:r>
                  <a:rPr lang="en-US" sz="2200" dirty="0" err="1"/>
                  <a:t>toán</a:t>
                </a:r>
                <a:r>
                  <a:rPr lang="en-US" sz="2200" dirty="0"/>
                  <a:t> con 1: </a:t>
                </a:r>
                <a:r>
                  <a:rPr lang="en-US" sz="2200" dirty="0" err="1"/>
                  <a:t>Giống</a:t>
                </a:r>
                <a:r>
                  <a:rPr lang="en-US" sz="2200" dirty="0"/>
                  <a:t> </a:t>
                </a:r>
                <a:r>
                  <a:rPr lang="en-US" sz="2200" dirty="0" err="1"/>
                  <a:t>bài</a:t>
                </a:r>
                <a:r>
                  <a:rPr lang="en-US" sz="2200" dirty="0"/>
                  <a:t> </a:t>
                </a:r>
                <a:r>
                  <a:rPr lang="en-US" sz="2200" dirty="0" err="1"/>
                  <a:t>toán</a:t>
                </a:r>
                <a:r>
                  <a:rPr lang="en-US" sz="2200" dirty="0"/>
                  <a:t> cha,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của</a:t>
                </a:r>
                <a:r>
                  <a:rPr lang="en-US" sz="2200" dirty="0"/>
                  <a:t> </a:t>
                </a:r>
                <a:r>
                  <a:rPr lang="en-US" sz="2200" dirty="0" err="1"/>
                  <a:t>dãy</a:t>
                </a:r>
                <a:r>
                  <a:rPr lang="en-US" sz="2200" dirty="0"/>
                  <a:t> </a:t>
                </a:r>
                <a14:m>
                  <m:oMath xmlns:m="http://schemas.openxmlformats.org/officeDocument/2006/math">
                    <m:r>
                      <a:rPr lang="en-US" sz="2200" i="1">
                        <a:latin typeface="Cambria Math" panose="02040503050406030204" pitchFamily="18" charset="0"/>
                      </a:rPr>
                      <m:t>1, …</m:t>
                    </m:r>
                    <m:r>
                      <a:rPr lang="en-US" sz="2200" i="1">
                        <a:latin typeface="Cambria Math" panose="02040503050406030204" pitchFamily="18" charset="0"/>
                      </a:rPr>
                      <m:t>𝑚𝑖𝑑</m:t>
                    </m:r>
                  </m:oMath>
                </a14:m>
                <a:endParaRPr lang="en-US" sz="2200" dirty="0"/>
              </a:p>
              <a:p>
                <a:pPr marL="741363" lvl="1" indent="-336550"/>
                <a:r>
                  <a:rPr lang="en-US" sz="2200" dirty="0" err="1"/>
                  <a:t>Bài</a:t>
                </a:r>
                <a:r>
                  <a:rPr lang="en-US" sz="2200" dirty="0"/>
                  <a:t> </a:t>
                </a:r>
                <a:r>
                  <a:rPr lang="en-US" sz="2200" dirty="0" err="1"/>
                  <a:t>toán</a:t>
                </a:r>
                <a:r>
                  <a:rPr lang="en-US" sz="2200" dirty="0"/>
                  <a:t> con 2: </a:t>
                </a:r>
                <a:r>
                  <a:rPr lang="en-US" sz="2200" dirty="0" err="1"/>
                  <a:t>Giống</a:t>
                </a:r>
                <a:r>
                  <a:rPr lang="en-US" sz="2200" dirty="0"/>
                  <a:t> </a:t>
                </a:r>
                <a:r>
                  <a:rPr lang="en-US" sz="2200" dirty="0" err="1"/>
                  <a:t>bài</a:t>
                </a:r>
                <a:r>
                  <a:rPr lang="en-US" sz="2200" dirty="0"/>
                  <a:t> </a:t>
                </a:r>
                <a:r>
                  <a:rPr lang="en-US" sz="2200" dirty="0" err="1"/>
                  <a:t>toán</a:t>
                </a:r>
                <a:r>
                  <a:rPr lang="en-US" sz="2200" dirty="0"/>
                  <a:t> cha,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của</a:t>
                </a:r>
                <a:r>
                  <a:rPr lang="en-US" sz="2200" dirty="0"/>
                  <a:t> </a:t>
                </a:r>
                <a:r>
                  <a:rPr lang="en-US" sz="2200" dirty="0" err="1"/>
                  <a:t>dãy</a:t>
                </a:r>
                <a:r>
                  <a:rPr lang="en-US" sz="2200" dirty="0"/>
                  <a:t> </a:t>
                </a:r>
                <a14:m>
                  <m:oMath xmlns:m="http://schemas.openxmlformats.org/officeDocument/2006/math">
                    <m:r>
                      <m:rPr>
                        <m:sty m:val="p"/>
                      </m:rPr>
                      <a:rPr lang="en-US" sz="2200">
                        <a:latin typeface="Cambria Math" panose="02040503050406030204" pitchFamily="18" charset="0"/>
                      </a:rPr>
                      <m:t>mid</m:t>
                    </m:r>
                    <m:r>
                      <a:rPr lang="en-US" sz="2200">
                        <a:latin typeface="Cambria Math" panose="02040503050406030204" pitchFamily="18" charset="0"/>
                      </a:rPr>
                      <m:t>+</m:t>
                    </m:r>
                    <m:r>
                      <a:rPr lang="en-US" sz="2200" i="1">
                        <a:latin typeface="Cambria Math" panose="02040503050406030204" pitchFamily="18" charset="0"/>
                      </a:rPr>
                      <m:t>1, …</m:t>
                    </m:r>
                    <m:r>
                      <a:rPr lang="en-US" sz="2200" i="1">
                        <a:latin typeface="Cambria Math" panose="02040503050406030204" pitchFamily="18" charset="0"/>
                      </a:rPr>
                      <m:t>𝑛</m:t>
                    </m:r>
                  </m:oMath>
                </a14:m>
                <a:endParaRPr lang="en-US" sz="2200" dirty="0"/>
              </a:p>
              <a:p>
                <a:pPr marL="741363" lvl="1" indent="-336550"/>
                <a:r>
                  <a:rPr lang="en-US" sz="2200" dirty="0" err="1"/>
                  <a:t>Bài</a:t>
                </a:r>
                <a:r>
                  <a:rPr lang="en-US" sz="2200" dirty="0"/>
                  <a:t> </a:t>
                </a:r>
                <a:r>
                  <a:rPr lang="en-US" sz="2200" dirty="0" err="1"/>
                  <a:t>toán</a:t>
                </a:r>
                <a:r>
                  <a:rPr lang="en-US" sz="2200" dirty="0"/>
                  <a:t> con 3: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có</a:t>
                </a:r>
                <a:r>
                  <a:rPr lang="en-US" sz="2200" dirty="0"/>
                  <a:t> </a:t>
                </a:r>
                <a:r>
                  <a:rPr lang="en-US" sz="2200" dirty="0" err="1"/>
                  <a:t>chứa</a:t>
                </a:r>
                <a:r>
                  <a:rPr lang="en-US" sz="2200" dirty="0"/>
                  <a:t> </a:t>
                </a:r>
                <a:r>
                  <a:rPr lang="en-US" sz="2200" dirty="0" err="1"/>
                  <a:t>phần</a:t>
                </a:r>
                <a:r>
                  <a:rPr lang="en-US" sz="2200" dirty="0"/>
                  <a:t> </a:t>
                </a:r>
                <a:r>
                  <a:rPr lang="en-US" sz="2200" dirty="0" err="1"/>
                  <a:t>tử</a:t>
                </a:r>
                <a:r>
                  <a:rPr lang="en-US" sz="2200" dirty="0"/>
                  <a:t> </a:t>
                </a:r>
                <a14:m>
                  <m:oMath xmlns:m="http://schemas.openxmlformats.org/officeDocument/2006/math">
                    <m:r>
                      <a:rPr lang="en-US" sz="2200" i="1">
                        <a:latin typeface="Cambria Math" panose="02040503050406030204" pitchFamily="18" charset="0"/>
                      </a:rPr>
                      <m:t>𝑚𝑖𝑑</m:t>
                    </m:r>
                  </m:oMath>
                </a14:m>
                <a:r>
                  <a:rPr lang="en-US" sz="2200" dirty="0"/>
                  <a:t> </a:t>
                </a:r>
                <a:r>
                  <a:rPr lang="en-US" sz="2200" dirty="0" err="1"/>
                  <a:t>và</a:t>
                </a:r>
                <a:r>
                  <a:rPr lang="en-US" sz="2200" dirty="0"/>
                  <a:t> </a:t>
                </a:r>
                <a:r>
                  <a:rPr lang="en-US" sz="2200" dirty="0" err="1"/>
                  <a:t>không</a:t>
                </a:r>
                <a:r>
                  <a:rPr lang="en-US" sz="2200" dirty="0"/>
                  <a:t> </a:t>
                </a:r>
                <a:r>
                  <a:rPr lang="en-US" sz="2200" dirty="0" err="1"/>
                  <a:t>biết</a:t>
                </a:r>
                <a:r>
                  <a:rPr lang="en-US" sz="2200" dirty="0"/>
                  <a:t> </a:t>
                </a:r>
                <a:r>
                  <a:rPr lang="en-US" sz="2200" dirty="0" err="1"/>
                  <a:t>thành</a:t>
                </a:r>
                <a:r>
                  <a:rPr lang="en-US" sz="2200" dirty="0"/>
                  <a:t> </a:t>
                </a:r>
                <a:r>
                  <a:rPr lang="en-US" sz="2200" dirty="0" err="1"/>
                  <a:t>phần</a:t>
                </a:r>
                <a:r>
                  <a:rPr lang="en-US" sz="2200" dirty="0"/>
                  <a:t> </a:t>
                </a:r>
                <a:r>
                  <a:rPr lang="en-US" sz="2200" dirty="0" err="1"/>
                  <a:t>đầu</a:t>
                </a:r>
                <a:r>
                  <a:rPr lang="en-US" sz="2200" dirty="0"/>
                  <a:t> </a:t>
                </a:r>
                <a:r>
                  <a:rPr lang="en-US" sz="2200" dirty="0" err="1"/>
                  <a:t>tiên</a:t>
                </a:r>
                <a:r>
                  <a:rPr lang="en-US" sz="2200" dirty="0"/>
                  <a:t> </a:t>
                </a:r>
                <a:r>
                  <a:rPr lang="en-US" sz="2200" dirty="0" err="1"/>
                  <a:t>và</a:t>
                </a:r>
                <a:r>
                  <a:rPr lang="en-US" sz="2200" dirty="0"/>
                  <a:t> </a:t>
                </a:r>
                <a:r>
                  <a:rPr lang="en-US" sz="2200" dirty="0" err="1"/>
                  <a:t>cuối</a:t>
                </a:r>
                <a:r>
                  <a:rPr lang="en-US" sz="2200" dirty="0"/>
                  <a:t> </a:t>
                </a:r>
                <a:r>
                  <a:rPr lang="en-US" sz="2200" dirty="0" err="1"/>
                  <a:t>cùng</a:t>
                </a:r>
                <a:endParaRPr lang="en-US" sz="2200" dirty="0"/>
              </a:p>
              <a:p>
                <a:pPr>
                  <a:lnSpc>
                    <a:spcPct val="130000"/>
                  </a:lnSpc>
                  <a:spcAft>
                    <a:spcPts val="1200"/>
                  </a:spcAft>
                </a:pPr>
                <a:endParaRPr lang="ar-AE" sz="2200" dirty="0"/>
              </a:p>
              <a:p>
                <a:endParaRPr lang="en-US"/>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636" t="-373"/>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C4485E3C-2D3D-BC5E-49EB-28C6C3312651}"/>
              </a:ext>
            </a:extLst>
          </p:cNvPr>
          <p:cNvGraphicFramePr>
            <a:graphicFrameLocks noGrp="1"/>
          </p:cNvGraphicFramePr>
          <p:nvPr>
            <p:extLst>
              <p:ext uri="{D42A27DB-BD31-4B8C-83A1-F6EECF244321}">
                <p14:modId xmlns:p14="http://schemas.microsoft.com/office/powerpoint/2010/main" val="2101436500"/>
              </p:ext>
            </p:extLst>
          </p:nvPr>
        </p:nvGraphicFramePr>
        <p:xfrm>
          <a:off x="1352185" y="3919893"/>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2B0FB6A0-F105-056E-6F4A-15764867618E}"/>
              </a:ext>
            </a:extLst>
          </p:cNvPr>
          <p:cNvSpPr/>
          <p:nvPr/>
        </p:nvSpPr>
        <p:spPr>
          <a:xfrm rot="16200000">
            <a:off x="3363567" y="2486905"/>
            <a:ext cx="610566"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608739C3-9F2E-6D9E-BBA3-A57EA509C1DF}"/>
              </a:ext>
            </a:extLst>
          </p:cNvPr>
          <p:cNvSpPr/>
          <p:nvPr/>
        </p:nvSpPr>
        <p:spPr>
          <a:xfrm rot="16200000">
            <a:off x="7443654" y="3072318"/>
            <a:ext cx="578392" cy="3494674"/>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91A8FC05-0C34-D7F7-8894-0017073E46E0}"/>
              </a:ext>
            </a:extLst>
          </p:cNvPr>
          <p:cNvSpPr/>
          <p:nvPr/>
        </p:nvSpPr>
        <p:spPr>
          <a:xfrm rot="5400000">
            <a:off x="5257508" y="853962"/>
            <a:ext cx="279719" cy="5764192"/>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C223099-56E2-983B-76BE-EE58D803556A}"/>
              </a:ext>
            </a:extLst>
          </p:cNvPr>
          <p:cNvSpPr txBox="1"/>
          <p:nvPr/>
        </p:nvSpPr>
        <p:spPr>
          <a:xfrm>
            <a:off x="3059282" y="5141025"/>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1</a:t>
            </a:r>
            <a:endParaRPr lang="en-US" b="1" dirty="0">
              <a:solidFill>
                <a:srgbClr val="FF0000"/>
              </a:solidFill>
            </a:endParaRPr>
          </a:p>
        </p:txBody>
      </p:sp>
      <p:sp>
        <p:nvSpPr>
          <p:cNvPr id="10" name="TextBox 9">
            <a:extLst>
              <a:ext uri="{FF2B5EF4-FFF2-40B4-BE49-F238E27FC236}">
                <a16:creationId xmlns:a16="http://schemas.microsoft.com/office/drawing/2014/main" id="{759A3D4E-57ED-24D3-A261-E6C9D19F83BA}"/>
              </a:ext>
            </a:extLst>
          </p:cNvPr>
          <p:cNvSpPr txBox="1"/>
          <p:nvPr/>
        </p:nvSpPr>
        <p:spPr>
          <a:xfrm>
            <a:off x="7066052" y="5141025"/>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2</a:t>
            </a:r>
            <a:endParaRPr lang="en-US" b="1" dirty="0">
              <a:solidFill>
                <a:srgbClr val="FF0000"/>
              </a:solidFill>
            </a:endParaRPr>
          </a:p>
        </p:txBody>
      </p:sp>
      <p:sp>
        <p:nvSpPr>
          <p:cNvPr id="11" name="TextBox 10">
            <a:extLst>
              <a:ext uri="{FF2B5EF4-FFF2-40B4-BE49-F238E27FC236}">
                <a16:creationId xmlns:a16="http://schemas.microsoft.com/office/drawing/2014/main" id="{82B86E5D-A88E-8020-F3E3-FE54A74E9CCA}"/>
              </a:ext>
            </a:extLst>
          </p:cNvPr>
          <p:cNvSpPr txBox="1"/>
          <p:nvPr/>
        </p:nvSpPr>
        <p:spPr>
          <a:xfrm>
            <a:off x="4386512" y="3106736"/>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3</a:t>
            </a:r>
            <a:endParaRPr lang="en-US" b="1"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E075A0-7890-B572-782C-840839558854}"/>
                  </a:ext>
                </a:extLst>
              </p:cNvPr>
              <p:cNvSpPr txBox="1"/>
              <p:nvPr/>
            </p:nvSpPr>
            <p:spPr>
              <a:xfrm>
                <a:off x="4535910" y="4473149"/>
                <a:ext cx="1840375" cy="369332"/>
              </a:xfrm>
              <a:prstGeom prst="rect">
                <a:avLst/>
              </a:prstGeom>
            </p:spPr>
            <p:txBody>
              <a:bodyPr vert="horz" wrap="square" lIns="91440" tIns="45720" rIns="91440" bIns="45720" rtlCol="0">
                <a:spAutoFit/>
              </a:bodyPr>
              <a:lstStyle/>
              <a:p>
                <a:pPr marL="0" indent="0" algn="l">
                  <a:buNone/>
                </a:pPr>
                <a14:m>
                  <m:oMathPara xmlns:m="http://schemas.openxmlformats.org/officeDocument/2006/math">
                    <m:oMathParaPr>
                      <m:jc m:val="centerGroup"/>
                    </m:oMathParaPr>
                    <m:oMath xmlns:m="http://schemas.openxmlformats.org/officeDocument/2006/math">
                      <m:r>
                        <a:rPr lang="en-US" b="1" i="1" smtClean="0">
                          <a:solidFill>
                            <a:srgbClr val="002060"/>
                          </a:solidFill>
                          <a:latin typeface="Cambria Math" panose="02040503050406030204" pitchFamily="18" charset="0"/>
                        </a:rPr>
                        <m:t>𝒎𝒊𝒅</m:t>
                      </m:r>
                    </m:oMath>
                  </m:oMathPara>
                </a14:m>
                <a:endParaRPr lang="en-US" b="1" dirty="0">
                  <a:solidFill>
                    <a:srgbClr val="FF0000"/>
                  </a:solidFill>
                </a:endParaRPr>
              </a:p>
            </p:txBody>
          </p:sp>
        </mc:Choice>
        <mc:Fallback xmlns="">
          <p:sp>
            <p:nvSpPr>
              <p:cNvPr id="12" name="TextBox 11">
                <a:extLst>
                  <a:ext uri="{FF2B5EF4-FFF2-40B4-BE49-F238E27FC236}">
                    <a16:creationId xmlns:a16="http://schemas.microsoft.com/office/drawing/2014/main" id="{7FE075A0-7890-B572-782C-840839558854}"/>
                  </a:ext>
                </a:extLst>
              </p:cNvPr>
              <p:cNvSpPr txBox="1">
                <a:spLocks noRot="1" noChangeAspect="1" noMove="1" noResize="1" noEditPoints="1" noAdjustHandles="1" noChangeArrowheads="1" noChangeShapeType="1" noTextEdit="1"/>
              </p:cNvSpPr>
              <p:nvPr/>
            </p:nvSpPr>
            <p:spPr>
              <a:xfrm>
                <a:off x="4535910" y="4473149"/>
                <a:ext cx="1840375"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268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r>
                  <a:rPr lang="en-US" sz="2800" b="1" dirty="0"/>
                  <a:t>Giải </a:t>
                </a:r>
                <a:r>
                  <a:rPr lang="en-US" sz="2800" b="1" dirty="0" err="1"/>
                  <a:t>bài</a:t>
                </a:r>
                <a:r>
                  <a:rPr lang="en-US" sz="2800" b="1" dirty="0"/>
                  <a:t> </a:t>
                </a:r>
                <a:r>
                  <a:rPr lang="en-US" sz="2800" b="1" dirty="0" err="1"/>
                  <a:t>toán</a:t>
                </a:r>
                <a:r>
                  <a:rPr lang="en-US" sz="2800" b="1" dirty="0"/>
                  <a:t> con:</a:t>
                </a:r>
                <a:r>
                  <a:rPr lang="en-US" sz="2800" dirty="0"/>
                  <a:t> </a:t>
                </a:r>
                <a:r>
                  <a:rPr lang="en-US" sz="2800" dirty="0" err="1"/>
                  <a:t>Bài</a:t>
                </a:r>
                <a:r>
                  <a:rPr lang="en-US" sz="2800" dirty="0"/>
                  <a:t> </a:t>
                </a:r>
                <a:r>
                  <a:rPr lang="en-US" sz="2800" dirty="0" err="1"/>
                  <a:t>toán</a:t>
                </a:r>
                <a:r>
                  <a:rPr lang="en-US" sz="2800" dirty="0"/>
                  <a:t> con 1 </a:t>
                </a:r>
                <a:r>
                  <a:rPr lang="en-US" sz="2800" dirty="0" err="1"/>
                  <a:t>và</a:t>
                </a:r>
                <a:r>
                  <a:rPr lang="en-US" sz="2800" dirty="0"/>
                  <a:t> 2 </a:t>
                </a:r>
                <a:r>
                  <a:rPr lang="en-US" sz="2800" dirty="0" err="1"/>
                  <a:t>có</a:t>
                </a:r>
                <a:r>
                  <a:rPr lang="en-US" sz="2800" dirty="0"/>
                  <a:t> </a:t>
                </a:r>
                <a:r>
                  <a:rPr lang="en-US" sz="2800" dirty="0" err="1"/>
                  <a:t>thể</a:t>
                </a:r>
                <a:r>
                  <a:rPr lang="en-US" sz="2800" dirty="0"/>
                  <a:t> </a:t>
                </a:r>
                <a:r>
                  <a:rPr lang="en-US" sz="2800" dirty="0" err="1"/>
                  <a:t>giải</a:t>
                </a:r>
                <a:r>
                  <a:rPr lang="en-US" sz="2800" dirty="0"/>
                  <a:t> </a:t>
                </a:r>
                <a:r>
                  <a:rPr lang="en-US" sz="2800" dirty="0" err="1"/>
                  <a:t>bằng</a:t>
                </a:r>
                <a:r>
                  <a:rPr lang="en-US" sz="2800" dirty="0"/>
                  <a:t> </a:t>
                </a:r>
                <a:r>
                  <a:rPr lang="en-US" sz="2800" dirty="0" err="1"/>
                  <a:t>đệ</a:t>
                </a:r>
                <a:r>
                  <a:rPr lang="en-US" sz="2800" dirty="0"/>
                  <a:t> </a:t>
                </a:r>
                <a:r>
                  <a:rPr lang="en-US" sz="2800" dirty="0" err="1"/>
                  <a:t>quy</a:t>
                </a:r>
                <a:r>
                  <a:rPr lang="en-US" sz="2800" dirty="0"/>
                  <a:t>. </a:t>
                </a:r>
                <a:r>
                  <a:rPr lang="en-US" sz="2800" dirty="0" err="1"/>
                  <a:t>Bài</a:t>
                </a:r>
                <a:r>
                  <a:rPr lang="en-US" sz="2800" dirty="0"/>
                  <a:t> </a:t>
                </a:r>
                <a:r>
                  <a:rPr lang="en-US" sz="2800" dirty="0" err="1"/>
                  <a:t>toán</a:t>
                </a:r>
                <a:r>
                  <a:rPr lang="en-US" sz="2800" dirty="0"/>
                  <a:t> con 3 </a:t>
                </a:r>
                <a:r>
                  <a:rPr lang="en-US" sz="2800" dirty="0" err="1"/>
                  <a:t>giải</a:t>
                </a:r>
                <a:r>
                  <a:rPr lang="en-US" sz="2800" dirty="0"/>
                  <a:t> </a:t>
                </a:r>
                <a:r>
                  <a:rPr lang="en-US" sz="2800" dirty="0" err="1"/>
                  <a:t>được</a:t>
                </a:r>
                <a:r>
                  <a:rPr lang="en-US" sz="2800" dirty="0"/>
                  <a:t> </a:t>
                </a:r>
                <a:r>
                  <a:rPr lang="en-US" sz="2800" dirty="0" err="1"/>
                  <a:t>trực</a:t>
                </a:r>
                <a:r>
                  <a:rPr lang="en-US" sz="2800" dirty="0"/>
                  <a:t> </a:t>
                </a:r>
                <a:r>
                  <a:rPr lang="en-US" sz="2800" dirty="0" err="1"/>
                  <a:t>tiếp</a:t>
                </a:r>
                <a:r>
                  <a:rPr lang="en-US" sz="2800" dirty="0"/>
                  <a:t> do </a:t>
                </a:r>
                <a:r>
                  <a:rPr lang="en-US" sz="2800" dirty="0" err="1"/>
                  <a:t>có</a:t>
                </a:r>
                <a:r>
                  <a:rPr lang="en-US" sz="2800" dirty="0"/>
                  <a:t> </a:t>
                </a:r>
                <a:r>
                  <a:rPr lang="en-US" sz="2800" dirty="0" err="1"/>
                  <a:t>ràng</a:t>
                </a:r>
                <a:r>
                  <a:rPr lang="en-US" sz="2800" dirty="0"/>
                  <a:t> </a:t>
                </a:r>
                <a:r>
                  <a:rPr lang="en-US" sz="2800" dirty="0" err="1"/>
                  <a:t>buộc</a:t>
                </a:r>
                <a:r>
                  <a:rPr lang="en-US" sz="2800" dirty="0"/>
                  <a:t> </a:t>
                </a:r>
                <a:r>
                  <a:rPr lang="en-US" sz="2800" dirty="0" err="1"/>
                  <a:t>phải</a:t>
                </a:r>
                <a:r>
                  <a:rPr lang="en-US" sz="2800" dirty="0"/>
                  <a:t> </a:t>
                </a:r>
                <a:r>
                  <a:rPr lang="en-US" sz="2800" dirty="0" err="1"/>
                  <a:t>chứa</a:t>
                </a:r>
                <a:r>
                  <a:rPr lang="en-US" sz="2800" dirty="0"/>
                  <a:t> </a:t>
                </a:r>
                <a:r>
                  <a:rPr lang="en-US" sz="2800" dirty="0" err="1"/>
                  <a:t>phần</a:t>
                </a:r>
                <a:r>
                  <a:rPr lang="en-US" sz="2800" dirty="0"/>
                  <a:t> </a:t>
                </a:r>
                <a:r>
                  <a:rPr lang="en-US" sz="2800" dirty="0" err="1"/>
                  <a:t>tử</a:t>
                </a:r>
                <a:r>
                  <a:rPr lang="en-US" sz="2800" dirty="0"/>
                  <a:t> </a:t>
                </a:r>
                <a14:m>
                  <m:oMath xmlns:m="http://schemas.openxmlformats.org/officeDocument/2006/math">
                    <m:r>
                      <a:rPr lang="en-US" sz="2800" i="1" smtClean="0">
                        <a:latin typeface="Cambria Math" panose="02040503050406030204" pitchFamily="18" charset="0"/>
                      </a:rPr>
                      <m:t>𝑚𝑖𝑑</m:t>
                    </m:r>
                  </m:oMath>
                </a14:m>
                <a:r>
                  <a:rPr lang="en-US" sz="2800" dirty="0"/>
                  <a:t>. </a:t>
                </a:r>
                <a:r>
                  <a:rPr lang="en-US" sz="2800" dirty="0" err="1"/>
                  <a:t>Lời</a:t>
                </a:r>
                <a:r>
                  <a:rPr lang="en-US" sz="2800" dirty="0"/>
                  <a:t> </a:t>
                </a:r>
                <a:r>
                  <a:rPr lang="en-US" sz="2800" dirty="0" err="1"/>
                  <a:t>giải</a:t>
                </a:r>
                <a:r>
                  <a:rPr lang="en-US" sz="2800" dirty="0"/>
                  <a:t> </a:t>
                </a:r>
                <a:r>
                  <a:rPr lang="en-US" sz="2800" dirty="0" err="1"/>
                  <a:t>bài</a:t>
                </a:r>
                <a:r>
                  <a:rPr lang="en-US" sz="2800" dirty="0"/>
                  <a:t> </a:t>
                </a:r>
                <a:r>
                  <a:rPr lang="en-US" sz="2800" dirty="0" err="1"/>
                  <a:t>toán</a:t>
                </a:r>
                <a:r>
                  <a:rPr lang="en-US" sz="2800" dirty="0"/>
                  <a:t> 3 </a:t>
                </a:r>
                <a:r>
                  <a:rPr lang="en-US" sz="2800" dirty="0" err="1"/>
                  <a:t>là</a:t>
                </a:r>
                <a:r>
                  <a:rPr lang="en-US" sz="2800" dirty="0"/>
                  <a:t> </a:t>
                </a:r>
                <a:r>
                  <a:rPr lang="en-US" sz="2800" dirty="0" err="1"/>
                  <a:t>hợp</a:t>
                </a:r>
                <a:r>
                  <a:rPr lang="en-US" sz="2800" dirty="0"/>
                  <a:t> </a:t>
                </a:r>
                <a:r>
                  <a:rPr lang="en-US" sz="2800" dirty="0" err="1"/>
                  <a:t>của</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kết</a:t>
                </a:r>
                <a:r>
                  <a:rPr lang="en-US" sz="2800" dirty="0"/>
                  <a:t> </a:t>
                </a:r>
                <a:r>
                  <a:rPr lang="en-US" sz="2800" dirty="0" err="1"/>
                  <a:t>thúc</a:t>
                </a:r>
                <a:r>
                  <a:rPr lang="en-US" sz="2800" dirty="0"/>
                  <a:t> </a:t>
                </a:r>
                <a:r>
                  <a:rPr lang="en-US" sz="2800" dirty="0" err="1"/>
                  <a:t>tại</a:t>
                </a:r>
                <a:r>
                  <a:rPr lang="en-US" sz="2800" dirty="0"/>
                  <a:t> </a:t>
                </a:r>
                <a14:m>
                  <m:oMath xmlns:m="http://schemas.openxmlformats.org/officeDocument/2006/math">
                    <m:r>
                      <a:rPr lang="en-US" sz="2800" i="1" smtClean="0">
                        <a:latin typeface="Cambria Math" panose="02040503050406030204" pitchFamily="18" charset="0"/>
                      </a:rPr>
                      <m:t>𝑚𝑖𝑑</m:t>
                    </m:r>
                  </m:oMath>
                </a14:m>
                <a:r>
                  <a:rPr lang="en-US" sz="2800" dirty="0"/>
                  <a:t> </a:t>
                </a:r>
                <a:r>
                  <a:rPr lang="en-US" sz="2800" dirty="0" err="1"/>
                  <a:t>và</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bắt</a:t>
                </a:r>
                <a:r>
                  <a:rPr lang="en-US" sz="2800" dirty="0"/>
                  <a:t> </a:t>
                </a:r>
                <a:r>
                  <a:rPr lang="en-US" sz="2800" dirty="0" err="1"/>
                  <a:t>đầu</a:t>
                </a:r>
                <a:r>
                  <a:rPr lang="en-US" sz="2800" dirty="0"/>
                  <a:t> </a:t>
                </a:r>
                <a:r>
                  <a:rPr lang="en-US" sz="2800" dirty="0" err="1"/>
                  <a:t>từ</a:t>
                </a:r>
                <a:r>
                  <a:rPr lang="en-US" sz="2800" dirty="0"/>
                  <a:t> </a:t>
                </a:r>
                <a14:m>
                  <m:oMath xmlns:m="http://schemas.openxmlformats.org/officeDocument/2006/math">
                    <m:r>
                      <a:rPr lang="en-US" sz="2800" i="1" smtClean="0">
                        <a:latin typeface="Cambria Math" panose="02040503050406030204" pitchFamily="18" charset="0"/>
                      </a:rPr>
                      <m:t>𝑚𝑖𝑑</m:t>
                    </m:r>
                    <m:r>
                      <a:rPr lang="en-US" sz="2800" i="1" smtClean="0">
                        <a:latin typeface="Cambria Math" panose="02040503050406030204" pitchFamily="18" charset="0"/>
                      </a:rPr>
                      <m:t> + 1</m:t>
                    </m:r>
                  </m:oMath>
                </a14:m>
                <a:r>
                  <a:rPr lang="en-US" sz="2800" dirty="0"/>
                  <a:t>. </a:t>
                </a:r>
                <a:r>
                  <a:rPr lang="en-US" sz="2800" dirty="0" err="1"/>
                  <a:t>Để</a:t>
                </a:r>
                <a:r>
                  <a:rPr lang="en-US" sz="2800" dirty="0"/>
                  <a:t> </a:t>
                </a:r>
                <a:r>
                  <a:rPr lang="en-US" sz="2800" dirty="0" err="1"/>
                  <a:t>giải</a:t>
                </a:r>
                <a:r>
                  <a:rPr lang="en-US" sz="2800" dirty="0"/>
                  <a:t> 2 </a:t>
                </a:r>
                <a:r>
                  <a:rPr lang="en-US" sz="2800" dirty="0" err="1"/>
                  <a:t>bài</a:t>
                </a:r>
                <a:r>
                  <a:rPr lang="en-US" sz="2800" dirty="0"/>
                  <a:t> </a:t>
                </a:r>
                <a:r>
                  <a:rPr lang="en-US" sz="2800" dirty="0" err="1"/>
                  <a:t>toán</a:t>
                </a:r>
                <a:r>
                  <a:rPr lang="en-US" sz="2800" dirty="0"/>
                  <a:t> </a:t>
                </a:r>
                <a:r>
                  <a:rPr lang="en-US" sz="2800" dirty="0" err="1"/>
                  <a:t>nhỏ</a:t>
                </a:r>
                <a:r>
                  <a:rPr lang="en-US" sz="2800" dirty="0"/>
                  <a:t> </a:t>
                </a:r>
                <a:r>
                  <a:rPr lang="en-US" sz="2800" dirty="0" err="1"/>
                  <a:t>này</a:t>
                </a:r>
                <a:r>
                  <a:rPr lang="en-US" sz="2800" dirty="0"/>
                  <a:t>, </a:t>
                </a:r>
                <a:r>
                  <a:rPr lang="en-US" sz="2800" dirty="0" err="1"/>
                  <a:t>chúng</a:t>
                </a:r>
                <a:r>
                  <a:rPr lang="en-US" sz="2800" dirty="0"/>
                  <a:t> ta </a:t>
                </a:r>
                <a:r>
                  <a:rPr lang="en-US" sz="2800" dirty="0" err="1"/>
                  <a:t>chỉ</a:t>
                </a:r>
                <a:r>
                  <a:rPr lang="en-US" sz="2800" dirty="0"/>
                  <a:t> </a:t>
                </a:r>
                <a:r>
                  <a:rPr lang="en-US" sz="2800" dirty="0" err="1"/>
                  <a:t>cần</a:t>
                </a:r>
                <a:r>
                  <a:rPr lang="en-US" sz="2800" dirty="0"/>
                  <a:t> </a:t>
                </a:r>
                <a:r>
                  <a:rPr lang="en-US" sz="2800" dirty="0" err="1"/>
                  <a:t>duyệt</a:t>
                </a:r>
                <a:r>
                  <a:rPr lang="en-US" sz="2800" dirty="0"/>
                  <a:t> </a:t>
                </a:r>
                <a:r>
                  <a:rPr lang="en-US" sz="2800" dirty="0" err="1"/>
                  <a:t>từ</a:t>
                </a:r>
                <a:r>
                  <a:rPr lang="en-US" sz="2800" dirty="0"/>
                  <a:t> mid </a:t>
                </a:r>
                <a:r>
                  <a:rPr lang="en-US" sz="2800" dirty="0" err="1"/>
                  <a:t>lùi</a:t>
                </a:r>
                <a:r>
                  <a:rPr lang="en-US" sz="2800" dirty="0"/>
                  <a:t> </a:t>
                </a:r>
                <a:r>
                  <a:rPr lang="en-US" sz="2800" dirty="0" err="1"/>
                  <a:t>về</a:t>
                </a:r>
                <a:r>
                  <a:rPr lang="en-US" sz="2800" dirty="0"/>
                  <a:t> </a:t>
                </a:r>
                <a14:m>
                  <m:oMath xmlns:m="http://schemas.openxmlformats.org/officeDocument/2006/math">
                    <m:r>
                      <a:rPr lang="en-US" sz="2800" i="1" smtClean="0">
                        <a:latin typeface="Cambria Math" panose="02040503050406030204" pitchFamily="18" charset="0"/>
                      </a:rPr>
                      <m:t>1</m:t>
                    </m:r>
                  </m:oMath>
                </a14:m>
                <a:r>
                  <a:rPr lang="en-US" sz="2800" dirty="0"/>
                  <a:t> </a:t>
                </a:r>
                <a:r>
                  <a:rPr lang="en-US" sz="2800" dirty="0" err="1"/>
                  <a:t>và</a:t>
                </a:r>
                <a:r>
                  <a:rPr lang="en-US" sz="2800" dirty="0"/>
                  <a:t>  </a:t>
                </a:r>
                <a:r>
                  <a:rPr lang="en-US" sz="2800" dirty="0" err="1"/>
                  <a:t>từ</a:t>
                </a:r>
                <a:r>
                  <a:rPr lang="en-US" sz="2800" dirty="0"/>
                  <a:t> </a:t>
                </a:r>
                <a14:m>
                  <m:oMath xmlns:m="http://schemas.openxmlformats.org/officeDocument/2006/math">
                    <m:r>
                      <a:rPr lang="en-US" sz="2800" i="1" smtClean="0">
                        <a:latin typeface="Cambria Math" panose="02040503050406030204" pitchFamily="18" charset="0"/>
                      </a:rPr>
                      <m:t>𝑚𝑖𝑑</m:t>
                    </m:r>
                    <m:r>
                      <a:rPr lang="en-US" sz="2800" i="1" smtClean="0">
                        <a:latin typeface="Cambria Math" panose="02040503050406030204" pitchFamily="18" charset="0"/>
                      </a:rPr>
                      <m:t> + 1</m:t>
                    </m:r>
                  </m:oMath>
                </a14:m>
                <a:r>
                  <a:rPr lang="en-US" sz="2800" dirty="0"/>
                  <a:t> </a:t>
                </a:r>
                <a:r>
                  <a:rPr lang="en-US" sz="2800" dirty="0" err="1"/>
                  <a:t>tiến</a:t>
                </a:r>
                <a:r>
                  <a:rPr lang="en-US" sz="2800" dirty="0"/>
                  <a:t> </a:t>
                </a:r>
                <a:r>
                  <a:rPr lang="en-US" sz="2800" dirty="0" err="1"/>
                  <a:t>về</a:t>
                </a:r>
                <a:r>
                  <a:rPr lang="en-US" sz="2800" dirty="0"/>
                  <a:t> </a:t>
                </a:r>
                <a14:m>
                  <m:oMath xmlns:m="http://schemas.openxmlformats.org/officeDocument/2006/math">
                    <m:r>
                      <a:rPr lang="en-US" sz="2800" i="1" smtClean="0">
                        <a:latin typeface="Cambria Math" panose="02040503050406030204" pitchFamily="18" charset="0"/>
                      </a:rPr>
                      <m:t>𝑛</m:t>
                    </m:r>
                  </m:oMath>
                </a14:m>
                <a:r>
                  <a:rPr lang="en-US" sz="2800" dirty="0"/>
                  <a:t>, </a:t>
                </a:r>
                <a:r>
                  <a:rPr lang="en-US" sz="2800" dirty="0" err="1"/>
                  <a:t>với</a:t>
                </a:r>
                <a:r>
                  <a:rPr lang="en-US" sz="2800" dirty="0"/>
                  <a:t> </a:t>
                </a:r>
                <a:r>
                  <a:rPr lang="en-US" sz="2800" dirty="0" err="1"/>
                  <a:t>độ</a:t>
                </a:r>
                <a:r>
                  <a:rPr lang="en-US" sz="2800" dirty="0"/>
                  <a:t> </a:t>
                </a:r>
                <a:r>
                  <a:rPr lang="en-US" sz="2800" dirty="0" err="1"/>
                  <a:t>phức</a:t>
                </a:r>
                <a:r>
                  <a:rPr lang="en-US" sz="2800" dirty="0"/>
                  <a:t> </a:t>
                </a:r>
                <a:r>
                  <a:rPr lang="en-US" sz="2800" dirty="0" err="1"/>
                  <a:t>tạp</a:t>
                </a:r>
                <a:r>
                  <a:rPr lang="en-US" sz="2800" dirty="0"/>
                  <a:t> </a:t>
                </a:r>
                <a14:m>
                  <m:oMath xmlns:m="http://schemas.openxmlformats.org/officeDocument/2006/math">
                    <m:r>
                      <a:rPr lang="en-US" sz="2800" i="1" smtClean="0">
                        <a:latin typeface="Cambria Math" panose="02040503050406030204" pitchFamily="18" charset="0"/>
                      </a:rPr>
                      <m:t>𝑂</m:t>
                    </m:r>
                    <m:r>
                      <a:rPr lang="en-US" sz="2800" i="1" smtClean="0">
                        <a:latin typeface="Cambria Math" panose="02040503050406030204" pitchFamily="18" charset="0"/>
                      </a:rPr>
                      <m:t>(</m:t>
                    </m:r>
                    <m:r>
                      <a:rPr lang="en-US" sz="2800" i="1" smtClean="0">
                        <a:latin typeface="Cambria Math" panose="02040503050406030204" pitchFamily="18" charset="0"/>
                      </a:rPr>
                      <m:t>𝑛</m:t>
                    </m:r>
                    <m:r>
                      <a:rPr lang="en-US" sz="2800" i="1" smtClean="0">
                        <a:latin typeface="Cambria Math" panose="02040503050406030204" pitchFamily="18" charset="0"/>
                      </a:rPr>
                      <m:t>)</m:t>
                    </m:r>
                  </m:oMath>
                </a14:m>
                <a:endParaRPr lang="en-US" sz="2800" dirty="0"/>
              </a:p>
              <a:p>
                <a:endParaRPr lang="en-US"/>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953" t="-2236"/>
                </a:stretch>
              </a:blipFill>
            </p:spPr>
            <p:txBody>
              <a:bodyPr/>
              <a:lstStyle/>
              <a:p>
                <a:r>
                  <a:rPr lang="en-US">
                    <a:noFill/>
                  </a:rPr>
                  <a:t> </a:t>
                </a:r>
              </a:p>
            </p:txBody>
          </p:sp>
        </mc:Fallback>
      </mc:AlternateContent>
      <p:graphicFrame>
        <p:nvGraphicFramePr>
          <p:cNvPr id="13" name="Table 6">
            <a:extLst>
              <a:ext uri="{FF2B5EF4-FFF2-40B4-BE49-F238E27FC236}">
                <a16:creationId xmlns:a16="http://schemas.microsoft.com/office/drawing/2014/main" id="{1C396B03-A14D-D671-B985-C9B0F386E730}"/>
              </a:ext>
            </a:extLst>
          </p:cNvPr>
          <p:cNvGraphicFramePr>
            <a:graphicFrameLocks noGrp="1"/>
          </p:cNvGraphicFramePr>
          <p:nvPr>
            <p:extLst>
              <p:ext uri="{D42A27DB-BD31-4B8C-83A1-F6EECF244321}">
                <p14:modId xmlns:p14="http://schemas.microsoft.com/office/powerpoint/2010/main" val="670818099"/>
              </p:ext>
            </p:extLst>
          </p:nvPr>
        </p:nvGraphicFramePr>
        <p:xfrm>
          <a:off x="2120670" y="3907853"/>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69FDDC-1B66-FA1C-AD51-38F89DBD1238}"/>
                  </a:ext>
                </a:extLst>
              </p:cNvPr>
              <p:cNvSpPr txBox="1"/>
              <p:nvPr/>
            </p:nvSpPr>
            <p:spPr>
              <a:xfrm>
                <a:off x="5264482" y="4213135"/>
                <a:ext cx="1840375" cy="369332"/>
              </a:xfrm>
              <a:prstGeom prst="rect">
                <a:avLst/>
              </a:prstGeom>
            </p:spPr>
            <p:txBody>
              <a:bodyPr vert="horz" wrap="square" lIns="91440" tIns="45720" rIns="91440" bIns="45720" rtlCol="0">
                <a:spAutoFit/>
              </a:bodyPr>
              <a:lstStyle/>
              <a:p>
                <a:pPr marL="0" indent="0" algn="l">
                  <a:buNone/>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𝒎𝒊𝒅</m:t>
                      </m:r>
                    </m:oMath>
                  </m:oMathPara>
                </a14:m>
                <a:endParaRPr lang="en-US" b="1" dirty="0">
                  <a:solidFill>
                    <a:srgbClr val="FF0000"/>
                  </a:solidFill>
                </a:endParaRPr>
              </a:p>
            </p:txBody>
          </p:sp>
        </mc:Choice>
        <mc:Fallback xmlns="">
          <p:sp>
            <p:nvSpPr>
              <p:cNvPr id="14" name="TextBox 13">
                <a:extLst>
                  <a:ext uri="{FF2B5EF4-FFF2-40B4-BE49-F238E27FC236}">
                    <a16:creationId xmlns:a16="http://schemas.microsoft.com/office/drawing/2014/main" id="{9069FDDC-1B66-FA1C-AD51-38F89DBD1238}"/>
                  </a:ext>
                </a:extLst>
              </p:cNvPr>
              <p:cNvSpPr txBox="1">
                <a:spLocks noRot="1" noChangeAspect="1" noMove="1" noResize="1" noEditPoints="1" noAdjustHandles="1" noChangeArrowheads="1" noChangeShapeType="1" noTextEdit="1"/>
              </p:cNvSpPr>
              <p:nvPr/>
            </p:nvSpPr>
            <p:spPr>
              <a:xfrm>
                <a:off x="5264482" y="4213135"/>
                <a:ext cx="1840375" cy="369332"/>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4C279311-1FA6-CD0A-5CC1-339F1C971AC2}"/>
              </a:ext>
            </a:extLst>
          </p:cNvPr>
          <p:cNvCxnSpPr>
            <a:cxnSpLocks/>
          </p:cNvCxnSpPr>
          <p:nvPr/>
        </p:nvCxnSpPr>
        <p:spPr>
          <a:xfrm>
            <a:off x="3295333" y="3419260"/>
            <a:ext cx="5787342" cy="23149"/>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03E964-8D9B-59F2-AF38-1B2612E0AF19}"/>
              </a:ext>
            </a:extLst>
          </p:cNvPr>
          <p:cNvCxnSpPr>
            <a:cxnSpLocks/>
          </p:cNvCxnSpPr>
          <p:nvPr/>
        </p:nvCxnSpPr>
        <p:spPr>
          <a:xfrm>
            <a:off x="3295332" y="3641108"/>
            <a:ext cx="3458666" cy="0"/>
          </a:xfrm>
          <a:prstGeom prst="line">
            <a:avLst/>
          </a:prstGeom>
          <a:ln w="76200">
            <a:solidFill>
              <a:schemeClr val="tx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5619B0-B160-7A18-B42D-B47FC9515F61}"/>
              </a:ext>
            </a:extLst>
          </p:cNvPr>
          <p:cNvCxnSpPr>
            <a:cxnSpLocks/>
          </p:cNvCxnSpPr>
          <p:nvPr/>
        </p:nvCxnSpPr>
        <p:spPr>
          <a:xfrm>
            <a:off x="6753998" y="3641108"/>
            <a:ext cx="2363401" cy="0"/>
          </a:xfrm>
          <a:prstGeom prst="line">
            <a:avLst/>
          </a:prstGeom>
          <a:ln w="76200">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39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pPr>
                  <a:lnSpc>
                    <a:spcPct val="100000"/>
                  </a:lnSpc>
                  <a:spcAft>
                    <a:spcPts val="1200"/>
                  </a:spcAft>
                </a:pPr>
                <a:r>
                  <a:rPr lang="en-US" sz="2400" b="1" dirty="0"/>
                  <a:t>Xác </a:t>
                </a:r>
                <a:r>
                  <a:rPr lang="en-US" sz="2400" b="1" dirty="0" err="1"/>
                  <a:t>định</a:t>
                </a:r>
                <a:r>
                  <a:rPr lang="en-US" sz="2400" b="1" dirty="0"/>
                  <a:t> </a:t>
                </a:r>
                <a:r>
                  <a:rPr lang="en-US" sz="2400" b="1" dirty="0" err="1"/>
                  <a:t>bài</a:t>
                </a:r>
                <a:r>
                  <a:rPr lang="en-US" sz="2400" b="1" dirty="0"/>
                  <a:t> </a:t>
                </a:r>
                <a:r>
                  <a:rPr lang="en-US" sz="2400" b="1" dirty="0" err="1"/>
                  <a:t>toán</a:t>
                </a:r>
                <a:r>
                  <a:rPr lang="en-US" sz="2400" b="1" dirty="0"/>
                  <a:t> con</a:t>
                </a:r>
                <a:r>
                  <a:rPr lang="en-US" sz="2400" dirty="0"/>
                  <a:t>: </a:t>
                </a:r>
                <a:r>
                  <a:rPr lang="en-US" sz="2400" dirty="0" err="1"/>
                  <a:t>Bài</a:t>
                </a:r>
                <a:r>
                  <a:rPr lang="en-US" sz="2400" dirty="0"/>
                  <a:t> </a:t>
                </a:r>
                <a:r>
                  <a:rPr lang="en-US" sz="2400" dirty="0" err="1"/>
                  <a:t>toán</a:t>
                </a:r>
                <a:r>
                  <a:rPr lang="en-US" sz="2400" dirty="0"/>
                  <a:t> con </a:t>
                </a:r>
                <a:r>
                  <a:rPr lang="en-US" sz="2400" dirty="0" err="1"/>
                  <a:t>của</a:t>
                </a:r>
                <a:r>
                  <a:rPr lang="en-US" sz="2400" dirty="0"/>
                  <a:t> </a:t>
                </a:r>
                <a:r>
                  <a:rPr lang="en-US" sz="2400" dirty="0" err="1"/>
                  <a:t>bài</a:t>
                </a:r>
                <a:r>
                  <a:rPr lang="en-US" sz="2400" dirty="0"/>
                  <a:t> </a:t>
                </a:r>
                <a:r>
                  <a:rPr lang="en-US" sz="2400" dirty="0" err="1"/>
                  <a:t>toán</a:t>
                </a:r>
                <a:r>
                  <a:rPr lang="en-US" sz="2400" dirty="0"/>
                  <a:t> </a:t>
                </a:r>
                <a:r>
                  <a:rPr lang="en-US" sz="2400" dirty="0" err="1"/>
                  <a:t>tìm</a:t>
                </a:r>
                <a:r>
                  <a:rPr lang="en-US" sz="2400" dirty="0"/>
                  <a:t> </a:t>
                </a:r>
                <a:r>
                  <a:rPr lang="en-US" sz="2400" dirty="0" err="1"/>
                  <a:t>đoạn</a:t>
                </a:r>
                <a:r>
                  <a:rPr lang="en-US" sz="2400" dirty="0"/>
                  <a:t> con </a:t>
                </a:r>
                <a:r>
                  <a:rPr lang="en-US" sz="2400" dirty="0" err="1"/>
                  <a:t>cực</a:t>
                </a:r>
                <a:r>
                  <a:rPr lang="en-US" sz="2400" dirty="0"/>
                  <a:t> </a:t>
                </a:r>
                <a:r>
                  <a:rPr lang="en-US" sz="2400" dirty="0" err="1"/>
                  <a:t>đại</a:t>
                </a:r>
                <a:r>
                  <a:rPr lang="en-US" sz="2400" dirty="0"/>
                  <a:t> </a:t>
                </a:r>
                <a:r>
                  <a:rPr lang="en-US" sz="2400" dirty="0" err="1"/>
                  <a:t>của</a:t>
                </a:r>
                <a:r>
                  <a:rPr lang="en-US" sz="2400" dirty="0"/>
                  <a:t> </a:t>
                </a:r>
                <a:r>
                  <a:rPr lang="en-US" sz="2400" dirty="0" err="1"/>
                  <a:t>dãy</a:t>
                </a:r>
                <a:r>
                  <a:rPr lang="en-US" sz="2400" dirty="0"/>
                  <a:t>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𝑛</m:t>
                            </m:r>
                          </m:sub>
                        </m:sSub>
                      </m:e>
                    </m:d>
                  </m:oMath>
                </a14:m>
                <a:r>
                  <a:rPr lang="en-US" sz="2400" dirty="0"/>
                  <a:t> </a:t>
                </a:r>
                <a:r>
                  <a:rPr lang="en-US" sz="2400" dirty="0" err="1"/>
                  <a:t>là</a:t>
                </a:r>
                <a:r>
                  <a:rPr lang="en-US" sz="2400" dirty="0"/>
                  <a:t> </a:t>
                </a:r>
                <a:r>
                  <a:rPr lang="en-US" sz="2400" dirty="0" err="1"/>
                  <a:t>bài</a:t>
                </a:r>
                <a:r>
                  <a:rPr lang="en-US" sz="2400" dirty="0"/>
                  <a:t> </a:t>
                </a:r>
                <a:r>
                  <a:rPr lang="en-US" sz="2400" dirty="0" err="1"/>
                  <a:t>toán</a:t>
                </a:r>
                <a:r>
                  <a:rPr lang="en-US" sz="2400" dirty="0"/>
                  <a:t> </a:t>
                </a:r>
                <a:r>
                  <a:rPr lang="en-US" sz="2400" dirty="0" err="1"/>
                  <a:t>tìm</a:t>
                </a:r>
                <a:r>
                  <a:rPr lang="en-US" sz="2400" dirty="0"/>
                  <a:t> </a:t>
                </a:r>
                <a:r>
                  <a:rPr lang="en-US" sz="2400" dirty="0" err="1"/>
                  <a:t>đoạn</a:t>
                </a:r>
                <a:r>
                  <a:rPr lang="en-US" sz="2400" dirty="0"/>
                  <a:t> con </a:t>
                </a:r>
                <a:r>
                  <a:rPr lang="en-US" sz="2400" dirty="0" err="1"/>
                  <a:t>cực</a:t>
                </a:r>
                <a:r>
                  <a:rPr lang="en-US" sz="2400" dirty="0"/>
                  <a:t> </a:t>
                </a:r>
                <a:r>
                  <a:rPr lang="en-US" sz="2400" dirty="0" err="1"/>
                  <a:t>đại</a:t>
                </a:r>
                <a:r>
                  <a:rPr lang="en-US" sz="2400" dirty="0"/>
                  <a:t> </a:t>
                </a:r>
                <a:r>
                  <a:rPr lang="en-US" sz="2400" dirty="0" err="1"/>
                  <a:t>của</a:t>
                </a:r>
                <a:r>
                  <a:rPr lang="en-US" sz="2400" dirty="0"/>
                  <a:t> </a:t>
                </a:r>
                <a:r>
                  <a:rPr lang="en-US" sz="2400" dirty="0" err="1"/>
                  <a:t>đoạn</a:t>
                </a:r>
                <a:r>
                  <a:rPr lang="en-US" sz="2400" dirty="0"/>
                  <a:t> con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 </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𝑛</m:t>
                    </m:r>
                  </m:oMath>
                </a14:m>
                <a:r>
                  <a:rPr lang="en-US" sz="2400" dirty="0"/>
                  <a:t>.</a:t>
                </a:r>
              </a:p>
              <a:p>
                <a:pPr>
                  <a:lnSpc>
                    <a:spcPct val="100000"/>
                  </a:lnSpc>
                </a:pPr>
                <a:r>
                  <a:rPr lang="en-US" sz="2000" b="1"/>
                  <a:t>Chia</a:t>
                </a:r>
                <a:r>
                  <a:rPr lang="en-US" sz="2000" b="1" dirty="0"/>
                  <a:t>: </a:t>
                </a:r>
                <a:r>
                  <a:rPr lang="en-US" sz="2000" dirty="0"/>
                  <a:t>Chia </a:t>
                </a:r>
                <a:r>
                  <a:rPr lang="en-US" sz="2000" dirty="0" err="1"/>
                  <a:t>đôi</a:t>
                </a:r>
                <a:r>
                  <a:rPr lang="en-US" sz="2000" dirty="0"/>
                  <a:t> </a:t>
                </a:r>
                <a:r>
                  <a:rPr lang="en-US" sz="2000" dirty="0" err="1"/>
                  <a:t>dãy</a:t>
                </a:r>
                <a:r>
                  <a:rPr lang="en-US" sz="2000" dirty="0"/>
                  <a:t> </a:t>
                </a:r>
                <a14:m>
                  <m:oMath xmlns:m="http://schemas.openxmlformats.org/officeDocument/2006/math">
                    <m:r>
                      <a:rPr lang="en-US" sz="2000" i="1">
                        <a:latin typeface="Cambria Math" panose="02040503050406030204" pitchFamily="18" charset="0"/>
                      </a:rPr>
                      <m:t>𝑛</m:t>
                    </m:r>
                  </m:oMath>
                </a14:m>
                <a:r>
                  <a:rPr lang="en-US" sz="2000" dirty="0"/>
                  <a:t> </a:t>
                </a:r>
                <a:r>
                  <a:rPr lang="en-US" sz="2000" dirty="0" err="1"/>
                  <a:t>phần</a:t>
                </a:r>
                <a:r>
                  <a:rPr lang="en-US" sz="2000" dirty="0"/>
                  <a:t> </a:t>
                </a:r>
                <a:r>
                  <a:rPr lang="en-US" sz="2000" dirty="0" err="1"/>
                  <a:t>tử</a:t>
                </a:r>
                <a:r>
                  <a:rPr lang="en-US" sz="2000" dirty="0"/>
                  <a:t> </a:t>
                </a:r>
                <a:r>
                  <a:rPr lang="en-US" sz="2000" dirty="0" err="1"/>
                  <a:t>tại</a:t>
                </a:r>
                <a:r>
                  <a:rPr lang="en-US" sz="2000" dirty="0"/>
                  <a:t> </a:t>
                </a:r>
                <a:r>
                  <a:rPr lang="en-US" sz="2000" dirty="0" err="1"/>
                  <a:t>điểm</a:t>
                </a:r>
                <a:r>
                  <a:rPr lang="en-US" sz="2000" dirty="0"/>
                  <a:t> </a:t>
                </a:r>
                <a:r>
                  <a:rPr lang="en-US" sz="2000" dirty="0" err="1"/>
                  <a:t>dữa</a:t>
                </a:r>
                <a:r>
                  <a:rPr lang="en-US" sz="2000" dirty="0"/>
                  <a:t> </a:t>
                </a:r>
                <a14:m>
                  <m:oMath xmlns:m="http://schemas.openxmlformats.org/officeDocument/2006/math">
                    <m:r>
                      <a:rPr lang="en-US" sz="2000" i="1">
                        <a:latin typeface="Cambria Math" panose="02040503050406030204" pitchFamily="18" charset="0"/>
                      </a:rPr>
                      <m:t>𝑚𝑖𝑑</m:t>
                    </m:r>
                    <m:r>
                      <a:rPr lang="en-US" sz="2000" i="1">
                        <a:latin typeface="Cambria Math" panose="02040503050406030204" pitchFamily="18" charset="0"/>
                      </a:rPr>
                      <m:t> =</m:t>
                    </m:r>
                    <m:r>
                      <a:rPr lang="en-US" sz="2000" i="1">
                        <a:latin typeface="Cambria Math" panose="02040503050406030204" pitchFamily="18" charset="0"/>
                      </a:rPr>
                      <m:t>𝑟𝑜𝑢𝑛𝑑</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1: </a:t>
                </a:r>
                <a:r>
                  <a:rPr lang="en-US" sz="2000" dirty="0" err="1"/>
                  <a:t>Giống</a:t>
                </a:r>
                <a:r>
                  <a:rPr lang="en-US" sz="2000" dirty="0"/>
                  <a:t> </a:t>
                </a:r>
                <a:r>
                  <a:rPr lang="en-US" sz="2000" dirty="0" err="1"/>
                  <a:t>bài</a:t>
                </a:r>
                <a:r>
                  <a:rPr lang="en-US" sz="2000" dirty="0"/>
                  <a:t> </a:t>
                </a:r>
                <a:r>
                  <a:rPr lang="en-US" sz="2000" dirty="0" err="1"/>
                  <a:t>toán</a:t>
                </a:r>
                <a:r>
                  <a:rPr lang="en-US" sz="2000" dirty="0"/>
                  <a:t> cha,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của</a:t>
                </a:r>
                <a:r>
                  <a:rPr lang="en-US" sz="2000" dirty="0"/>
                  <a:t> </a:t>
                </a:r>
                <a:r>
                  <a:rPr lang="en-US" sz="2000" dirty="0" err="1"/>
                  <a:t>dãy</a:t>
                </a:r>
                <a:r>
                  <a:rPr lang="en-US" sz="2000" dirty="0"/>
                  <a:t> </a:t>
                </a:r>
                <a14:m>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rPr>
                      <m:t>, …</m:t>
                    </m:r>
                    <m:r>
                      <a:rPr lang="en-US" sz="2000" i="1">
                        <a:latin typeface="Cambria Math" panose="02040503050406030204" pitchFamily="18" charset="0"/>
                      </a:rPr>
                      <m:t>𝑚𝑖𝑑</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2: </a:t>
                </a:r>
                <a:r>
                  <a:rPr lang="en-US" sz="2000" dirty="0" err="1"/>
                  <a:t>Giống</a:t>
                </a:r>
                <a:r>
                  <a:rPr lang="en-US" sz="2000" dirty="0"/>
                  <a:t> </a:t>
                </a:r>
                <a:r>
                  <a:rPr lang="en-US" sz="2000" dirty="0" err="1"/>
                  <a:t>bài</a:t>
                </a:r>
                <a:r>
                  <a:rPr lang="en-US" sz="2000" dirty="0"/>
                  <a:t> </a:t>
                </a:r>
                <a:r>
                  <a:rPr lang="en-US" sz="2000" dirty="0" err="1"/>
                  <a:t>toán</a:t>
                </a:r>
                <a:r>
                  <a:rPr lang="en-US" sz="2000" dirty="0"/>
                  <a:t> cha,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của</a:t>
                </a:r>
                <a:r>
                  <a:rPr lang="en-US" sz="2000" dirty="0"/>
                  <a:t> </a:t>
                </a:r>
                <a:r>
                  <a:rPr lang="en-US" sz="2000" dirty="0" err="1"/>
                  <a:t>dãy</a:t>
                </a:r>
                <a:r>
                  <a:rPr lang="en-US" sz="2000" dirty="0"/>
                  <a:t> </a:t>
                </a:r>
                <a14:m>
                  <m:oMath xmlns:m="http://schemas.openxmlformats.org/officeDocument/2006/math">
                    <m:r>
                      <m:rPr>
                        <m:sty m:val="p"/>
                      </m:rPr>
                      <a:rPr lang="en-US" sz="2000">
                        <a:latin typeface="Cambria Math" panose="02040503050406030204" pitchFamily="18" charset="0"/>
                      </a:rPr>
                      <m:t>mid</m:t>
                    </m:r>
                    <m:r>
                      <a:rPr lang="en-US" sz="2000">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 …</m:t>
                    </m:r>
                    <m:r>
                      <a:rPr lang="en-US" sz="2000" i="1">
                        <a:latin typeface="Cambria Math" panose="02040503050406030204" pitchFamily="18" charset="0"/>
                      </a:rPr>
                      <m:t>𝑛</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3: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có</a:t>
                </a:r>
                <a:r>
                  <a:rPr lang="en-US" sz="2000" dirty="0"/>
                  <a:t> </a:t>
                </a:r>
                <a:r>
                  <a:rPr lang="en-US" sz="2000" dirty="0" err="1"/>
                  <a:t>chứa</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r>
                      <a:rPr lang="en-US" sz="2000" i="1">
                        <a:latin typeface="Cambria Math" panose="02040503050406030204" pitchFamily="18" charset="0"/>
                      </a:rPr>
                      <m:t>𝑚𝑖𝑑</m:t>
                    </m:r>
                  </m:oMath>
                </a14:m>
                <a:r>
                  <a:rPr lang="en-US" sz="2000" dirty="0"/>
                  <a:t> </a:t>
                </a:r>
                <a:r>
                  <a:rPr lang="en-US" sz="2000" dirty="0" err="1"/>
                  <a:t>và</a:t>
                </a:r>
                <a:r>
                  <a:rPr lang="en-US" sz="2000" dirty="0"/>
                  <a:t> </a:t>
                </a:r>
                <a:r>
                  <a:rPr lang="en-US" sz="2000" dirty="0" err="1"/>
                  <a:t>không</a:t>
                </a:r>
                <a:r>
                  <a:rPr lang="en-US" sz="2000" dirty="0"/>
                  <a:t> </a:t>
                </a:r>
                <a:r>
                  <a:rPr lang="en-US" sz="2000" dirty="0" err="1"/>
                  <a:t>biết</a:t>
                </a:r>
                <a:r>
                  <a:rPr lang="en-US" sz="2000" dirty="0"/>
                  <a:t> </a:t>
                </a:r>
                <a:r>
                  <a:rPr lang="en-US" sz="2000" dirty="0" err="1"/>
                  <a:t>thành</a:t>
                </a:r>
                <a:r>
                  <a:rPr lang="en-US" sz="2000" dirty="0"/>
                  <a:t> </a:t>
                </a:r>
                <a:r>
                  <a:rPr lang="en-US" sz="2000" dirty="0" err="1"/>
                  <a:t>phần</a:t>
                </a:r>
                <a:r>
                  <a:rPr lang="en-US" sz="2000" dirty="0"/>
                  <a:t> </a:t>
                </a:r>
                <a:r>
                  <a:rPr lang="en-US" sz="2000" dirty="0" err="1"/>
                  <a:t>đầu</a:t>
                </a:r>
                <a:r>
                  <a:rPr lang="en-US" sz="2000" dirty="0"/>
                  <a:t> </a:t>
                </a:r>
                <a:r>
                  <a:rPr lang="en-US" sz="2000" dirty="0" err="1"/>
                  <a:t>tiên</a:t>
                </a:r>
                <a:r>
                  <a:rPr lang="en-US" sz="2000" dirty="0"/>
                  <a:t> </a:t>
                </a:r>
                <a:r>
                  <a:rPr lang="en-US" sz="2000" dirty="0" err="1"/>
                  <a:t>và</a:t>
                </a:r>
                <a:r>
                  <a:rPr lang="en-US" sz="2000" dirty="0"/>
                  <a:t> </a:t>
                </a:r>
                <a:r>
                  <a:rPr lang="en-US" sz="2000" dirty="0" err="1"/>
                  <a:t>cuối</a:t>
                </a:r>
                <a:r>
                  <a:rPr lang="en-US" sz="2000" dirty="0"/>
                  <a:t> </a:t>
                </a:r>
                <a:r>
                  <a:rPr lang="en-US" sz="2000" dirty="0" err="1"/>
                  <a:t>cùng</a:t>
                </a:r>
                <a:endParaRPr lang="en-US" sz="2000" dirty="0"/>
              </a:p>
              <a:p>
                <a:pPr>
                  <a:lnSpc>
                    <a:spcPct val="100000"/>
                  </a:lnSpc>
                  <a:spcAft>
                    <a:spcPts val="1200"/>
                  </a:spcAft>
                </a:pPr>
                <a:r>
                  <a:rPr lang="vi-VN" sz="2000" b="1" dirty="0"/>
                  <a:t>Giải bài toán con:</a:t>
                </a:r>
                <a:r>
                  <a:rPr lang="en-US" sz="2000" b="1" dirty="0"/>
                  <a:t> </a:t>
                </a:r>
                <a:r>
                  <a:rPr lang="en-US" sz="2000" dirty="0"/>
                  <a:t>Dùng </a:t>
                </a:r>
                <a:r>
                  <a:rPr lang="en-US" sz="2000" dirty="0" err="1"/>
                  <a:t>đệ</a:t>
                </a:r>
                <a:r>
                  <a:rPr lang="en-US" sz="2000" dirty="0"/>
                  <a:t> </a:t>
                </a:r>
                <a:r>
                  <a:rPr lang="en-US" sz="2000" dirty="0" err="1"/>
                  <a:t>quy</a:t>
                </a:r>
                <a:r>
                  <a:rPr lang="en-US" sz="2000" dirty="0"/>
                  <a:t> </a:t>
                </a:r>
                <a:r>
                  <a:rPr lang="en-US" sz="2000" dirty="0" err="1"/>
                  <a:t>và</a:t>
                </a:r>
                <a:r>
                  <a:rPr lang="en-US" sz="2000" dirty="0"/>
                  <a:t> </a:t>
                </a:r>
                <a:r>
                  <a:rPr lang="en-US" sz="2000" dirty="0" err="1"/>
                  <a:t>duyệt</a:t>
                </a:r>
                <a:r>
                  <a:rPr lang="en-US" sz="2000" dirty="0"/>
                  <a:t> </a:t>
                </a:r>
                <a:r>
                  <a:rPr lang="en-US" sz="2000" dirty="0" err="1"/>
                  <a:t>mảng</a:t>
                </a:r>
                <a:r>
                  <a:rPr lang="en-US" sz="2000" dirty="0"/>
                  <a:t> </a:t>
                </a:r>
                <a:r>
                  <a:rPr lang="en-US" sz="2000" dirty="0" err="1"/>
                  <a:t>độ</a:t>
                </a:r>
                <a:r>
                  <a:rPr lang="en-US" sz="2000" dirty="0"/>
                  <a:t> </a:t>
                </a:r>
                <a:r>
                  <a:rPr lang="en-US" sz="2000" dirty="0" err="1"/>
                  <a:t>phức</a:t>
                </a:r>
                <a:r>
                  <a:rPr lang="en-US" sz="2000" dirty="0"/>
                  <a:t> </a:t>
                </a:r>
                <a:r>
                  <a:rPr lang="en-US" sz="2000" dirty="0" err="1"/>
                  <a:t>tạp</a:t>
                </a:r>
                <a:r>
                  <a:rPr lang="en-US" sz="200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b="1" dirty="0"/>
                  <a:t> </a:t>
                </a:r>
                <a:endParaRPr lang="vi-VN" sz="2000" dirty="0"/>
              </a:p>
              <a:p>
                <a:pPr>
                  <a:lnSpc>
                    <a:spcPct val="100000"/>
                  </a:lnSpc>
                  <a:spcAft>
                    <a:spcPts val="1200"/>
                  </a:spcAft>
                </a:pPr>
                <a:r>
                  <a:rPr lang="en-US" sz="2000" b="1"/>
                  <a:t>Tổng hợp: </a:t>
                </a:r>
                <a:r>
                  <a:rPr lang="en-US" sz="2000"/>
                  <a:t>Lời giải là lời giải tốt nhất trong 3 lời giải của 3 bài toán con</a:t>
                </a:r>
              </a:p>
              <a:p>
                <a:pPr>
                  <a:lnSpc>
                    <a:spcPct val="100000"/>
                  </a:lnSpc>
                  <a:spcAft>
                    <a:spcPts val="1200"/>
                  </a:spcAft>
                </a:pPr>
                <a:r>
                  <a:rPr lang="en-US" sz="2000" b="1" dirty="0"/>
                  <a:t>Độ </a:t>
                </a:r>
                <a:r>
                  <a:rPr lang="en-US" sz="2000" b="1" dirty="0" err="1"/>
                  <a:t>phức</a:t>
                </a:r>
                <a:r>
                  <a:rPr lang="en-US" sz="2000" b="1" dirty="0"/>
                  <a:t> </a:t>
                </a:r>
                <a:r>
                  <a:rPr lang="en-US" sz="2000" b="1" dirty="0" err="1"/>
                  <a:t>tạp</a:t>
                </a:r>
                <a:r>
                  <a:rPr lang="en-US" sz="2000" b="1" dirty="0"/>
                  <a:t> </a:t>
                </a:r>
                <a:r>
                  <a:rPr lang="en-US" sz="2000" b="1" dirty="0" err="1"/>
                  <a:t>thuật</a:t>
                </a:r>
                <a:r>
                  <a:rPr lang="en-US" sz="2000" b="1" dirty="0"/>
                  <a:t> </a:t>
                </a:r>
                <a:r>
                  <a:rPr lang="en-US" sz="2000" b="1" dirty="0" err="1"/>
                  <a:t>toán</a:t>
                </a:r>
                <a:r>
                  <a:rPr lang="en-US" sz="200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e>
                    </m:func>
                    <m:r>
                      <a:rPr lang="en-US" sz="2000" b="0" i="1" smtClean="0">
                        <a:latin typeface="Cambria Math" panose="02040503050406030204" pitchFamily="18" charset="0"/>
                      </a:rPr>
                      <m:t>)</m:t>
                    </m:r>
                  </m:oMath>
                </a14:m>
                <a:endParaRPr lang="ar-AE" sz="2000" dirty="0"/>
              </a:p>
              <a:p>
                <a:pPr>
                  <a:lnSpc>
                    <a:spcPct val="100000"/>
                  </a:lnSpc>
                </a:pPr>
                <a:endParaRPr lang="en-US" sz="2400"/>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742" t="-994" r="-53" b="-2857"/>
                </a:stretch>
              </a:blipFill>
            </p:spPr>
            <p:txBody>
              <a:bodyPr/>
              <a:lstStyle/>
              <a:p>
                <a:r>
                  <a:rPr lang="en-US">
                    <a:noFill/>
                  </a:rPr>
                  <a:t> </a:t>
                </a:r>
              </a:p>
            </p:txBody>
          </p:sp>
        </mc:Fallback>
      </mc:AlternateContent>
    </p:spTree>
    <p:extLst>
      <p:ext uri="{BB962C8B-B14F-4D97-AF65-F5344CB8AC3E}">
        <p14:creationId xmlns:p14="http://schemas.microsoft.com/office/powerpoint/2010/main" val="214814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D5632-A411-5833-46CE-BF39AFE2A6B5}"/>
              </a:ext>
            </a:extLst>
          </p:cNvPr>
          <p:cNvSpPr>
            <a:spLocks noGrp="1"/>
          </p:cNvSpPr>
          <p:nvPr>
            <p:ph type="sldNum" sz="quarter" idx="12"/>
          </p:nvPr>
        </p:nvSpPr>
        <p:spPr/>
        <p:txBody>
          <a:bodyPr/>
          <a:lstStyle/>
          <a:p>
            <a:fld id="{9EA0BE3B-158A-4EDF-80DC-E394A0D1600F}" type="slidenum">
              <a:rPr lang="en-US" smtClean="0"/>
              <a:pPr/>
              <a:t>29</a:t>
            </a:fld>
            <a:endParaRPr lang="en-US" dirty="0"/>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99758BC0-3055-4351-6338-C510DCB223B9}"/>
                  </a:ext>
                </a:extLst>
              </p:cNvPr>
              <p:cNvSpPr>
                <a:spLocks noGrp="1"/>
              </p:cNvSpPr>
              <p:nvPr>
                <p:ph type="title"/>
              </p:nvPr>
            </p:nvSpPr>
            <p:spPr/>
            <p:txBody>
              <a:bodyPr/>
              <a:lstStyle/>
              <a:p>
                <a:r>
                  <a:rPr lang="en-US"/>
                  <a:t>Ví dụ: </a:t>
                </a:r>
                <a:r>
                  <a:rPr lang="en-US" sz="2800" b="1" dirty="0"/>
                  <a:t>Tính </a:t>
                </a:r>
                <a:r>
                  <a:rPr lang="en-US" sz="2800" b="1" dirty="0" err="1"/>
                  <a:t>nhanh</a:t>
                </a:r>
                <a:r>
                  <a:rPr lang="en-US" sz="2800" b="1" dirty="0"/>
                  <a:t> </a:t>
                </a: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𝒂</m:t>
                        </m:r>
                      </m:e>
                      <m:sup>
                        <m:r>
                          <a:rPr lang="en-US" sz="3200" b="1" i="1" smtClean="0">
                            <a:latin typeface="Cambria Math" panose="02040503050406030204" pitchFamily="18" charset="0"/>
                          </a:rPr>
                          <m:t>𝒏</m:t>
                        </m:r>
                      </m:sup>
                    </m:sSup>
                  </m:oMath>
                </a14:m>
                <a:endParaRPr lang="en-US"/>
              </a:p>
            </p:txBody>
          </p:sp>
        </mc:Choice>
        <mc:Fallback xmlns="">
          <p:sp>
            <p:nvSpPr>
              <p:cNvPr id="3" name="Title 2">
                <a:extLst>
                  <a:ext uri="{FF2B5EF4-FFF2-40B4-BE49-F238E27FC236}">
                    <a16:creationId xmlns:a16="http://schemas.microsoft.com/office/drawing/2014/main" id="{99758BC0-3055-4351-6338-C510DCB223B9}"/>
                  </a:ext>
                </a:extLst>
              </p:cNvPr>
              <p:cNvSpPr>
                <a:spLocks noGrp="1" noRot="1" noChangeAspect="1" noMove="1" noResize="1" noEditPoints="1" noAdjustHandles="1" noChangeArrowheads="1" noChangeShapeType="1" noTextEdit="1"/>
              </p:cNvSpPr>
              <p:nvPr>
                <p:ph type="title"/>
              </p:nvPr>
            </p:nvSpPr>
            <p:spPr>
              <a:blipFill>
                <a:blip r:embed="rId2"/>
                <a:stretch>
                  <a:fillRect l="-1112" t="-15278"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41733E-7FD4-3A9C-E3CE-22E9A1BD73D3}"/>
                  </a:ext>
                </a:extLst>
              </p:cNvPr>
              <p:cNvSpPr>
                <a:spLocks noGrp="1"/>
              </p:cNvSpPr>
              <p:nvPr>
                <p:ph sz="quarter" idx="13"/>
              </p:nvPr>
            </p:nvSpPr>
            <p:spPr/>
            <p:txBody>
              <a:bodyPr/>
              <a:lstStyle/>
              <a:p>
                <a:r>
                  <a:rPr lang="en-US" sz="2800" b="1" dirty="0"/>
                  <a:t>Phát </a:t>
                </a:r>
                <a:r>
                  <a:rPr lang="en-US" sz="2800" b="1" dirty="0" err="1"/>
                  <a:t>biểu</a:t>
                </a:r>
                <a:r>
                  <a:rPr lang="en-US" sz="2800" dirty="0"/>
                  <a:t>: </a:t>
                </a:r>
                <a:r>
                  <a:rPr lang="en-US" sz="2800" dirty="0" err="1"/>
                  <a:t>Tính</a:t>
                </a:r>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oMath>
                </a14:m>
                <a:r>
                  <a:rPr lang="en-US" sz="2800" dirty="0"/>
                  <a:t> </a:t>
                </a:r>
                <a:r>
                  <a:rPr lang="en-US" sz="2800" dirty="0" err="1"/>
                  <a:t>với</a:t>
                </a:r>
                <a:r>
                  <a:rPr lang="en-US" sz="2800" dirty="0"/>
                  <a:t> </a:t>
                </a:r>
                <a14:m>
                  <m:oMath xmlns:m="http://schemas.openxmlformats.org/officeDocument/2006/math">
                    <m:r>
                      <a:rPr lang="en-US" sz="2800" i="1">
                        <a:latin typeface="Cambria Math" panose="02040503050406030204" pitchFamily="18" charset="0"/>
                      </a:rPr>
                      <m:t>𝑎</m:t>
                    </m:r>
                  </m:oMath>
                </a14:m>
                <a:r>
                  <a:rPr lang="en-US" sz="2800" dirty="0"/>
                  <a:t> </a:t>
                </a:r>
                <a:r>
                  <a:rPr lang="en-US" sz="2800" dirty="0" err="1"/>
                  <a:t>và</a:t>
                </a:r>
                <a:r>
                  <a:rPr lang="en-US" sz="2800" dirty="0"/>
                  <a:t> </a:t>
                </a:r>
                <a14:m>
                  <m:oMath xmlns:m="http://schemas.openxmlformats.org/officeDocument/2006/math">
                    <m:r>
                      <a:rPr lang="en-US" sz="2800" i="1">
                        <a:latin typeface="Cambria Math" panose="02040503050406030204" pitchFamily="18" charset="0"/>
                      </a:rPr>
                      <m:t>𝑛</m:t>
                    </m:r>
                  </m:oMath>
                </a14:m>
                <a:r>
                  <a:rPr lang="en-US" sz="2800" dirty="0"/>
                  <a:t> </a:t>
                </a:r>
                <a:r>
                  <a:rPr lang="en-US" sz="2800" dirty="0" err="1"/>
                  <a:t>là</a:t>
                </a:r>
                <a:r>
                  <a:rPr lang="en-US" sz="2800" dirty="0"/>
                  <a:t> </a:t>
                </a:r>
                <a:r>
                  <a:rPr lang="en-US" sz="2800" dirty="0" err="1"/>
                  <a:t>các</a:t>
                </a:r>
                <a:r>
                  <a:rPr lang="en-US" sz="2800" dirty="0"/>
                  <a:t> </a:t>
                </a:r>
                <a:r>
                  <a:rPr lang="en-US" sz="2800" dirty="0" err="1"/>
                  <a:t>số</a:t>
                </a:r>
                <a:r>
                  <a:rPr lang="en-US" sz="2800" dirty="0"/>
                  <a:t> </a:t>
                </a:r>
                <a:r>
                  <a:rPr lang="en-US" sz="2800" err="1"/>
                  <a:t>nguyên</a:t>
                </a:r>
                <a:r>
                  <a:rPr lang="en-US" sz="2800"/>
                  <a:t> dương</a:t>
                </a:r>
                <a:endParaRPr lang="en-GB" dirty="0"/>
              </a:p>
              <a:p>
                <a:r>
                  <a:rPr lang="en-US" sz="2800" b="1" dirty="0"/>
                  <a:t>Phân </a:t>
                </a:r>
                <a:r>
                  <a:rPr lang="en-US" sz="2800" b="1" dirty="0" err="1"/>
                  <a:t>tích</a:t>
                </a:r>
                <a:r>
                  <a:rPr lang="en-US" sz="2800" dirty="0"/>
                  <a:t>: </a:t>
                </a:r>
                <a:r>
                  <a:rPr lang="en-US" sz="2800" dirty="0" err="1"/>
                  <a:t>Phương</a:t>
                </a:r>
                <a:r>
                  <a:rPr lang="en-US" sz="2800" dirty="0"/>
                  <a:t> </a:t>
                </a:r>
                <a:r>
                  <a:rPr lang="en-US" sz="2800" dirty="0" err="1"/>
                  <a:t>pháp</a:t>
                </a:r>
                <a:r>
                  <a:rPr lang="en-US" sz="2800" dirty="0"/>
                  <a:t> </a:t>
                </a:r>
                <a:r>
                  <a:rPr lang="en-US" sz="2800" dirty="0" err="1"/>
                  <a:t>trực</a:t>
                </a:r>
                <a:r>
                  <a:rPr lang="en-US" sz="2800" dirty="0"/>
                  <a:t> </a:t>
                </a:r>
                <a:r>
                  <a:rPr lang="en-US" sz="2800" dirty="0" err="1"/>
                  <a:t>tiếp</a:t>
                </a:r>
                <a:r>
                  <a:rPr lang="en-US" sz="2800" dirty="0"/>
                  <a:t>, </a:t>
                </a:r>
                <a:r>
                  <a:rPr lang="en-US" sz="2800" dirty="0" err="1"/>
                  <a:t>thực</a:t>
                </a:r>
                <a:r>
                  <a:rPr lang="en-US" sz="2800" dirty="0"/>
                  <a:t> </a:t>
                </a:r>
                <a:r>
                  <a:rPr lang="en-US" sz="2800" dirty="0" err="1"/>
                  <a:t>hiện</a:t>
                </a:r>
                <a:r>
                  <a:rPr lang="en-US" sz="2800" dirty="0"/>
                  <a:t> </a:t>
                </a:r>
                <a14:m>
                  <m:oMath xmlns:m="http://schemas.openxmlformats.org/officeDocument/2006/math">
                    <m:r>
                      <a:rPr lang="en-US" sz="2800" i="1">
                        <a:latin typeface="Cambria Math" panose="02040503050406030204" pitchFamily="18" charset="0"/>
                      </a:rPr>
                      <m:t>𝑛</m:t>
                    </m:r>
                  </m:oMath>
                </a14:m>
                <a:r>
                  <a:rPr lang="en-US" sz="2800" dirty="0"/>
                  <a:t> </a:t>
                </a:r>
                <a:r>
                  <a:rPr lang="en-US" sz="2800" dirty="0" err="1"/>
                  <a:t>phép</a:t>
                </a:r>
                <a:r>
                  <a:rPr lang="en-US" sz="2800" dirty="0"/>
                  <a:t> </a:t>
                </a:r>
                <a:r>
                  <a:rPr lang="en-US" sz="2800" dirty="0" err="1"/>
                  <a:t>nhân</a:t>
                </a:r>
                <a:r>
                  <a:rPr lang="en-US" sz="2800" dirty="0"/>
                  <a:t>, </a:t>
                </a:r>
                <a:r>
                  <a:rPr lang="en-US" sz="2800" dirty="0" err="1"/>
                  <a:t>có</a:t>
                </a:r>
                <a:r>
                  <a:rPr lang="en-US" sz="2800" dirty="0"/>
                  <a:t> </a:t>
                </a:r>
                <a:r>
                  <a:rPr lang="en-US" sz="2800" dirty="0" err="1"/>
                  <a:t>độ</a:t>
                </a:r>
                <a:r>
                  <a:rPr lang="en-US" sz="2800" dirty="0"/>
                  <a:t> </a:t>
                </a:r>
                <a:r>
                  <a:rPr lang="en-US" sz="2800" dirty="0" err="1"/>
                  <a:t>phức</a:t>
                </a:r>
                <a:r>
                  <a:rPr lang="en-US" sz="2800" dirty="0"/>
                  <a:t> </a:t>
                </a:r>
                <a:r>
                  <a:rPr lang="en-US" sz="2800" dirty="0" err="1"/>
                  <a:t>tạp</a:t>
                </a:r>
                <a:r>
                  <a:rPr lang="en-US" sz="2800" dirty="0"/>
                  <a:t> </a:t>
                </a:r>
                <a:r>
                  <a:rPr lang="en-US" sz="2800" dirty="0" err="1"/>
                  <a:t>tính</a:t>
                </a:r>
                <a:r>
                  <a:rPr lang="en-US" sz="2800" dirty="0"/>
                  <a:t> </a:t>
                </a:r>
                <a:r>
                  <a:rPr lang="en-US" sz="2800" dirty="0" err="1"/>
                  <a:t>toán</a:t>
                </a:r>
                <a:r>
                  <a:rPr lang="en-US" sz="2800" dirty="0"/>
                  <a:t> </a:t>
                </a:r>
                <a14:m>
                  <m:oMath xmlns:m="http://schemas.openxmlformats.org/officeDocument/2006/math">
                    <m:r>
                      <a:rPr lang="en-US" sz="2800" i="1">
                        <a:latin typeface="Cambria Math" panose="02040503050406030204" pitchFamily="18" charset="0"/>
                      </a:rPr>
                      <m:t>𝑂</m:t>
                    </m:r>
                    <m:d>
                      <m:dPr>
                        <m:ctrlPr>
                          <a:rPr lang="en-US" sz="2800" i="1">
                            <a:latin typeface="Cambria Math" panose="02040503050406030204" pitchFamily="18" charset="0"/>
                          </a:rPr>
                        </m:ctrlPr>
                      </m:dPr>
                      <m:e>
                        <m:r>
                          <a:rPr lang="en-US" sz="2800" i="1">
                            <a:latin typeface="Cambria Math" panose="02040503050406030204" pitchFamily="18" charset="0"/>
                          </a:rPr>
                          <m:t>𝑛</m:t>
                        </m:r>
                      </m:e>
                    </m:d>
                    <m:r>
                      <a:rPr lang="en-US" sz="2800" i="1">
                        <a:latin typeface="Cambria Math" panose="02040503050406030204" pitchFamily="18" charset="0"/>
                      </a:rPr>
                      <m:t>.</m:t>
                    </m:r>
                  </m:oMath>
                </a14:m>
                <a:r>
                  <a:rPr lang="en-US" sz="2800" dirty="0"/>
                  <a:t> </a:t>
                </a:r>
                <a:r>
                  <a:rPr lang="en-US" sz="2800" dirty="0" err="1"/>
                  <a:t>Chúng</a:t>
                </a:r>
                <a:r>
                  <a:rPr lang="en-US" sz="2800" dirty="0"/>
                  <a:t> ta </a:t>
                </a:r>
                <a:r>
                  <a:rPr lang="en-US" sz="2800" dirty="0" err="1"/>
                  <a:t>có</a:t>
                </a:r>
                <a:r>
                  <a:rPr lang="en-US" sz="2800" dirty="0"/>
                  <a:t> </a:t>
                </a:r>
                <a:r>
                  <a:rPr lang="en-US" sz="2800" dirty="0" err="1"/>
                  <a:t>thể</a:t>
                </a:r>
                <a:r>
                  <a:rPr lang="en-US" sz="2800" dirty="0"/>
                  <a:t> </a:t>
                </a:r>
                <a:r>
                  <a:rPr lang="en-US" sz="2800" dirty="0" err="1"/>
                  <a:t>làm</a:t>
                </a:r>
                <a:r>
                  <a:rPr lang="en-US" sz="2800" dirty="0"/>
                  <a:t> </a:t>
                </a:r>
                <a:r>
                  <a:rPr lang="en-US" sz="2800" dirty="0" err="1"/>
                  <a:t>tốt</a:t>
                </a:r>
                <a:r>
                  <a:rPr lang="en-US" sz="2800" dirty="0"/>
                  <a:t> </a:t>
                </a:r>
                <a:r>
                  <a:rPr lang="en-US" sz="2800" dirty="0" err="1"/>
                  <a:t>hơn</a:t>
                </a:r>
                <a:r>
                  <a:rPr lang="en-US" sz="2800" dirty="0"/>
                  <a:t> </a:t>
                </a:r>
                <a:r>
                  <a:rPr lang="en-US" sz="2800" dirty="0" err="1"/>
                  <a:t>với</a:t>
                </a:r>
                <a:r>
                  <a:rPr lang="en-US" sz="2800" dirty="0"/>
                  <a:t> </a:t>
                </a:r>
                <a:r>
                  <a:rPr lang="en-US" sz="2800" dirty="0" err="1"/>
                  <a:t>Thuật</a:t>
                </a:r>
                <a:r>
                  <a:rPr lang="en-US" sz="2800" dirty="0"/>
                  <a:t> </a:t>
                </a:r>
                <a:r>
                  <a:rPr lang="en-US" sz="2800" dirty="0" err="1"/>
                  <a:t>toán</a:t>
                </a:r>
                <a:r>
                  <a:rPr lang="en-US" sz="2800" dirty="0"/>
                  <a:t> chia </a:t>
                </a:r>
                <a:r>
                  <a:rPr lang="en-US" sz="2800" dirty="0" err="1"/>
                  <a:t>để</a:t>
                </a:r>
                <a:r>
                  <a:rPr lang="en-US" sz="2800" dirty="0"/>
                  <a:t> </a:t>
                </a:r>
                <a:r>
                  <a:rPr lang="en-US" sz="2800" dirty="0" err="1"/>
                  <a:t>trị</a:t>
                </a:r>
                <a:r>
                  <a:rPr lang="en-US" sz="2800" dirty="0"/>
                  <a:t>?</a:t>
                </a:r>
              </a:p>
              <a:p>
                <a:r>
                  <a:rPr lang="en-US" sz="2200" b="1" dirty="0"/>
                  <a:t>Thiết </a:t>
                </a:r>
                <a:r>
                  <a:rPr lang="en-US" sz="2200" b="1" dirty="0" err="1"/>
                  <a:t>kế</a:t>
                </a:r>
                <a:r>
                  <a:rPr lang="en-US" sz="2200" b="1" dirty="0"/>
                  <a:t> </a:t>
                </a:r>
                <a:r>
                  <a:rPr lang="en-US" sz="2200" b="1" dirty="0" err="1"/>
                  <a:t>thuật</a:t>
                </a:r>
                <a:r>
                  <a:rPr lang="en-US" sz="2200" b="1" dirty="0"/>
                  <a:t> </a:t>
                </a:r>
                <a:r>
                  <a:rPr lang="en-US" sz="2200" b="1" dirty="0" err="1"/>
                  <a:t>toán</a:t>
                </a:r>
                <a:r>
                  <a:rPr lang="en-US" sz="2200" b="1" dirty="0"/>
                  <a:t> chia </a:t>
                </a:r>
                <a:r>
                  <a:rPr lang="en-US" sz="2200" b="1" dirty="0" err="1"/>
                  <a:t>để</a:t>
                </a:r>
                <a:r>
                  <a:rPr lang="en-US" sz="2200" b="1" dirty="0"/>
                  <a:t> </a:t>
                </a:r>
                <a:r>
                  <a:rPr lang="en-US" sz="2200" b="1" dirty="0" err="1"/>
                  <a:t>trị</a:t>
                </a:r>
                <a:r>
                  <a:rPr lang="en-US" sz="2200" b="1" dirty="0"/>
                  <a:t>:</a:t>
                </a:r>
              </a:p>
              <a:p>
                <a:pPr marL="741363" lvl="1" indent="-393700"/>
                <a:r>
                  <a:rPr lang="en-US" sz="2200" b="1" dirty="0" err="1"/>
                  <a:t>Bài</a:t>
                </a:r>
                <a:r>
                  <a:rPr lang="en-US" sz="2200" b="1" dirty="0"/>
                  <a:t> </a:t>
                </a:r>
                <a:r>
                  <a:rPr lang="en-US" sz="2200" b="1" dirty="0" err="1"/>
                  <a:t>toán</a:t>
                </a:r>
                <a:r>
                  <a:rPr lang="en-US" sz="2200" b="1" dirty="0"/>
                  <a:t> con: </a:t>
                </a:r>
                <a:r>
                  <a:rPr lang="en-US" sz="2200" dirty="0" err="1"/>
                  <a:t>Tính</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𝑘</m:t>
                        </m:r>
                      </m:sup>
                    </m:sSup>
                    <m:r>
                      <a:rPr lang="en-US" sz="2200" i="1">
                        <a:latin typeface="Cambria Math" panose="02040503050406030204" pitchFamily="18" charset="0"/>
                      </a:rPr>
                      <m:t>, </m:t>
                    </m:r>
                    <m:r>
                      <a:rPr lang="en-US" sz="2200" i="1">
                        <a:latin typeface="Cambria Math" panose="02040503050406030204" pitchFamily="18" charset="0"/>
                      </a:rPr>
                      <m:t>𝑘</m:t>
                    </m:r>
                    <m:r>
                      <a:rPr lang="en-US" sz="2200" i="1">
                        <a:latin typeface="Cambria Math" panose="02040503050406030204" pitchFamily="18" charset="0"/>
                      </a:rPr>
                      <m:t>&lt;</m:t>
                    </m:r>
                    <m:r>
                      <a:rPr lang="en-US" sz="2200" i="1">
                        <a:latin typeface="Cambria Math" panose="02040503050406030204" pitchFamily="18" charset="0"/>
                      </a:rPr>
                      <m:t>𝑛</m:t>
                    </m:r>
                  </m:oMath>
                </a14:m>
                <a:endParaRPr lang="en-US" sz="2200" b="1" dirty="0"/>
              </a:p>
              <a:p>
                <a:pPr marL="741363" lvl="1" indent="-393700"/>
                <a:r>
                  <a:rPr lang="en-US" sz="2200" b="1" dirty="0"/>
                  <a:t>Chia: </a:t>
                </a:r>
                <a:r>
                  <a:rPr lang="en-US" sz="2200" dirty="0"/>
                  <a:t>Ý </a:t>
                </a:r>
                <a:r>
                  <a:rPr lang="en-US" sz="2200" dirty="0" err="1"/>
                  <a:t>tưởng</a:t>
                </a:r>
                <a:r>
                  <a:rPr lang="en-US" sz="2200" dirty="0"/>
                  <a:t> chia </a:t>
                </a:r>
                <a:r>
                  <a:rPr lang="en-US" sz="2200" dirty="0" err="1"/>
                  <a:t>đôi</a:t>
                </a:r>
                <a:r>
                  <a:rPr lang="en-US" sz="2200" dirty="0"/>
                  <a:t>, 2 </a:t>
                </a:r>
                <a:r>
                  <a:rPr lang="en-US" sz="2200" dirty="0" err="1"/>
                  <a:t>bài</a:t>
                </a:r>
                <a:r>
                  <a:rPr lang="en-US" sz="2200" dirty="0"/>
                  <a:t> </a:t>
                </a:r>
                <a:r>
                  <a:rPr lang="en-US" sz="2200" dirty="0" err="1"/>
                  <a:t>toán</a:t>
                </a:r>
                <a:r>
                  <a:rPr lang="en-US" sz="2200" dirty="0"/>
                  <a:t> con </a:t>
                </a:r>
                <a:r>
                  <a:rPr lang="en-US" sz="2200" dirty="0" err="1"/>
                  <a:t>giống</a:t>
                </a:r>
                <a:r>
                  <a:rPr lang="en-US" sz="2200" dirty="0"/>
                  <a:t> </a:t>
                </a:r>
                <a:r>
                  <a:rPr lang="en-US" sz="2200" dirty="0" err="1"/>
                  <a:t>hệt</a:t>
                </a:r>
                <a:r>
                  <a:rPr lang="en-US" sz="2200" dirty="0"/>
                  <a:t> </a:t>
                </a:r>
                <a:r>
                  <a:rPr lang="en-US" sz="2200" dirty="0" err="1"/>
                  <a:t>nhau</a:t>
                </a:r>
                <a:r>
                  <a:rPr lang="en-US" sz="2200" dirty="0"/>
                  <a:t>, </a:t>
                </a:r>
                <a:r>
                  <a:rPr lang="en-US" sz="2200" dirty="0" err="1"/>
                  <a:t>chỉ</a:t>
                </a:r>
                <a:r>
                  <a:rPr lang="en-US" sz="2200" dirty="0"/>
                  <a:t> </a:t>
                </a:r>
                <a:r>
                  <a:rPr lang="en-US" sz="2200" dirty="0" err="1"/>
                  <a:t>cần</a:t>
                </a:r>
                <a:r>
                  <a:rPr lang="en-US" sz="2200" dirty="0"/>
                  <a:t> </a:t>
                </a:r>
                <a:r>
                  <a:rPr lang="en-US" sz="2200" dirty="0" err="1"/>
                  <a:t>giải</a:t>
                </a:r>
                <a:r>
                  <a:rPr lang="en-US" sz="2200" dirty="0"/>
                  <a:t> </a:t>
                </a:r>
                <a:r>
                  <a:rPr lang="en-US" sz="2200" dirty="0" err="1"/>
                  <a:t>một</a:t>
                </a:r>
                <a:r>
                  <a:rPr lang="en-US" sz="2200" dirty="0"/>
                  <a:t> </a:t>
                </a:r>
                <a:r>
                  <a:rPr lang="en-US" sz="2200" dirty="0" err="1"/>
                  <a:t>bài</a:t>
                </a:r>
                <a:r>
                  <a:rPr lang="en-US" sz="2200" dirty="0"/>
                  <a:t> </a:t>
                </a:r>
                <a:r>
                  <a:rPr lang="en-US" sz="2200" dirty="0" err="1"/>
                  <a:t>toán</a:t>
                </a:r>
                <a:r>
                  <a:rPr lang="en-US" sz="2200" dirty="0"/>
                  <a:t> con</a:t>
                </a:r>
              </a:p>
              <a:p>
                <a:pPr marL="969963" lvl="2" indent="-393700"/>
                <a:r>
                  <a:rPr lang="en-US" sz="2200" dirty="0" err="1"/>
                  <a:t>Nếu</a:t>
                </a:r>
                <a:r>
                  <a:rPr lang="en-US" sz="2200" dirty="0"/>
                  <a:t> </a:t>
                </a:r>
                <a14:m>
                  <m:oMath xmlns:m="http://schemas.openxmlformats.org/officeDocument/2006/math">
                    <m:r>
                      <a:rPr lang="en-US" sz="2200" i="1">
                        <a:latin typeface="Cambria Math" panose="02040503050406030204" pitchFamily="18" charset="0"/>
                      </a:rPr>
                      <m:t>𝑛</m:t>
                    </m:r>
                  </m:oMath>
                </a14:m>
                <a:r>
                  <a:rPr lang="en-US" sz="2200" b="1" dirty="0"/>
                  <a:t> </a:t>
                </a:r>
                <a:r>
                  <a:rPr lang="en-US" sz="2200" dirty="0" err="1"/>
                  <a:t>chẵn</a:t>
                </a:r>
                <a:r>
                  <a:rPr lang="en-US" sz="2200" dirty="0"/>
                  <a:t>, ta </a:t>
                </a:r>
                <a:r>
                  <a:rPr lang="en-US" sz="2200" dirty="0" err="1"/>
                  <a:t>có</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sup>
                    </m:sSup>
                    <m:r>
                      <a:rPr lang="en-US" sz="2200" i="1">
                        <a:latin typeface="Cambria Math" panose="02040503050406030204" pitchFamily="18" charset="0"/>
                      </a:rPr>
                      <m:t>=</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f>
                              <m:fPr>
                                <m:ctrlPr>
                                  <a:rPr lang="en-US" sz="2200" i="1">
                                    <a:latin typeface="Cambria Math" panose="02040503050406030204" pitchFamily="18" charset="0"/>
                                  </a:rPr>
                                </m:ctrlPr>
                              </m:fPr>
                              <m:num>
                                <m:r>
                                  <a:rPr lang="en-US" sz="2200" i="1">
                                    <a:latin typeface="Cambria Math" panose="02040503050406030204" pitchFamily="18" charset="0"/>
                                  </a:rPr>
                                  <m:t>𝑛</m:t>
                                </m:r>
                              </m:num>
                              <m:den>
                                <m:r>
                                  <a:rPr lang="en-US" sz="2200" i="1">
                                    <a:latin typeface="Cambria Math" panose="02040503050406030204" pitchFamily="18" charset="0"/>
                                  </a:rPr>
                                  <m:t>2</m:t>
                                </m:r>
                              </m:den>
                            </m:f>
                          </m:sup>
                        </m:sSup>
                      </m:e>
                    </m:d>
                    <m:r>
                      <a:rPr lang="en-US" sz="2200" b="1" i="1">
                        <a:latin typeface="Cambria Math" panose="02040503050406030204" pitchFamily="18" charset="0"/>
                      </a:rPr>
                      <m:t>×</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f>
                              <m:fPr>
                                <m:ctrlPr>
                                  <a:rPr lang="en-US" sz="2200" i="1">
                                    <a:latin typeface="Cambria Math" panose="02040503050406030204" pitchFamily="18" charset="0"/>
                                  </a:rPr>
                                </m:ctrlPr>
                              </m:fPr>
                              <m:num>
                                <m:r>
                                  <a:rPr lang="en-US" sz="2200" i="1">
                                    <a:latin typeface="Cambria Math" panose="02040503050406030204" pitchFamily="18" charset="0"/>
                                  </a:rPr>
                                  <m:t>𝑛</m:t>
                                </m:r>
                              </m:num>
                              <m:den>
                                <m:r>
                                  <a:rPr lang="en-US" sz="2200" i="1">
                                    <a:latin typeface="Cambria Math" panose="02040503050406030204" pitchFamily="18" charset="0"/>
                                  </a:rPr>
                                  <m:t>2</m:t>
                                </m:r>
                              </m:den>
                            </m:f>
                          </m:sup>
                        </m:sSup>
                      </m:e>
                    </m:d>
                  </m:oMath>
                </a14:m>
                <a:endParaRPr lang="en-US" sz="2200" dirty="0"/>
              </a:p>
              <a:p>
                <a:pPr marL="969963" lvl="2" indent="-393700"/>
                <a:r>
                  <a:rPr lang="en-US" sz="2200" dirty="0" err="1"/>
                  <a:t>Nếu</a:t>
                </a:r>
                <a:r>
                  <a:rPr lang="en-US" sz="2200" dirty="0"/>
                  <a:t> </a:t>
                </a:r>
                <a14:m>
                  <m:oMath xmlns:m="http://schemas.openxmlformats.org/officeDocument/2006/math">
                    <m:r>
                      <a:rPr lang="en-US" sz="2200" i="1">
                        <a:latin typeface="Cambria Math" panose="02040503050406030204" pitchFamily="18" charset="0"/>
                      </a:rPr>
                      <m:t>𝑛</m:t>
                    </m:r>
                  </m:oMath>
                </a14:m>
                <a:r>
                  <a:rPr lang="en-US" sz="2200" dirty="0"/>
                  <a:t> </a:t>
                </a:r>
                <a:r>
                  <a:rPr lang="en-US" sz="2200" dirty="0" err="1"/>
                  <a:t>lẻ</a:t>
                </a:r>
                <a:r>
                  <a:rPr lang="en-US" sz="2200" dirty="0"/>
                  <a:t>, ta </a:t>
                </a:r>
                <a:r>
                  <a:rPr lang="en-US" sz="2200" dirty="0" err="1"/>
                  <a:t>có</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sup>
                    </m:sSup>
                    <m:r>
                      <a:rPr lang="en-US" sz="2200" i="1">
                        <a:latin typeface="Cambria Math" panose="02040503050406030204" pitchFamily="18" charset="0"/>
                      </a:rPr>
                      <m:t>=</m:t>
                    </m:r>
                    <m:r>
                      <a:rPr lang="en-US" sz="2200" i="1">
                        <a:latin typeface="Cambria Math" panose="02040503050406030204" pitchFamily="18" charset="0"/>
                      </a:rPr>
                      <m:t>𝑎</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r>
                          <a:rPr lang="en-US" sz="2200" i="1">
                            <a:latin typeface="Cambria Math" panose="02040503050406030204" pitchFamily="18" charset="0"/>
                          </a:rPr>
                          <m:t>−1</m:t>
                        </m:r>
                      </m:sup>
                    </m:sSup>
                  </m:oMath>
                </a14:m>
                <a:endParaRPr lang="en-US" sz="2200" dirty="0"/>
              </a:p>
              <a:p>
                <a:pPr marL="741363" lvl="1" indent="-393700"/>
                <a:r>
                  <a:rPr lang="en-US" sz="2200" b="1" dirty="0" err="1"/>
                  <a:t>Xử</a:t>
                </a:r>
                <a:r>
                  <a:rPr lang="en-US" sz="2200" b="1" dirty="0"/>
                  <a:t> </a:t>
                </a:r>
                <a:r>
                  <a:rPr lang="en-US" sz="2200" b="1" dirty="0" err="1"/>
                  <a:t>lý</a:t>
                </a:r>
                <a:r>
                  <a:rPr lang="en-US" sz="2200" b="1" dirty="0"/>
                  <a:t>: </a:t>
                </a:r>
                <a:r>
                  <a:rPr lang="en-US" sz="2200" dirty="0" err="1"/>
                  <a:t>Sử</a:t>
                </a:r>
                <a:r>
                  <a:rPr lang="en-US" sz="2200" dirty="0"/>
                  <a:t> </a:t>
                </a:r>
                <a:r>
                  <a:rPr lang="en-US" sz="2200" dirty="0" err="1"/>
                  <a:t>dụng</a:t>
                </a:r>
                <a:r>
                  <a:rPr lang="en-US" sz="2200" dirty="0"/>
                  <a:t> </a:t>
                </a:r>
                <a:r>
                  <a:rPr lang="en-US" sz="2200" dirty="0" err="1"/>
                  <a:t>đệ</a:t>
                </a:r>
                <a:r>
                  <a:rPr lang="en-US" sz="2200" dirty="0"/>
                  <a:t> </a:t>
                </a:r>
                <a:r>
                  <a:rPr lang="en-US" sz="2200" dirty="0" err="1"/>
                  <a:t>quy</a:t>
                </a:r>
                <a:r>
                  <a:rPr lang="en-US" sz="2200" dirty="0"/>
                  <a:t> </a:t>
                </a:r>
                <a:r>
                  <a:rPr lang="en-US" sz="2200" dirty="0" err="1"/>
                  <a:t>để</a:t>
                </a:r>
                <a:r>
                  <a:rPr lang="en-US" sz="2200" dirty="0"/>
                  <a:t> </a:t>
                </a:r>
                <a:r>
                  <a:rPr lang="en-US" sz="2200" dirty="0" err="1"/>
                  <a:t>giải</a:t>
                </a:r>
                <a:endParaRPr lang="en-US" sz="2200" dirty="0"/>
              </a:p>
              <a:p>
                <a:pPr marL="741363" lvl="1" indent="-393700"/>
                <a:r>
                  <a:rPr lang="en-US" sz="2200" b="1" dirty="0" err="1"/>
                  <a:t>Tổng</a:t>
                </a:r>
                <a:r>
                  <a:rPr lang="en-US" sz="2200" b="1" dirty="0"/>
                  <a:t> </a:t>
                </a:r>
                <a:r>
                  <a:rPr lang="en-US" sz="2200" b="1" dirty="0" err="1"/>
                  <a:t>hợp</a:t>
                </a:r>
                <a:r>
                  <a:rPr lang="en-US" sz="2200" b="1" dirty="0"/>
                  <a:t>: </a:t>
                </a:r>
                <a:r>
                  <a:rPr lang="en-US" sz="2200" dirty="0" err="1"/>
                  <a:t>Đơn</a:t>
                </a:r>
                <a:r>
                  <a:rPr lang="en-US" sz="2200" dirty="0"/>
                  <a:t> </a:t>
                </a:r>
                <a:r>
                  <a:rPr lang="en-US" sz="2200" dirty="0" err="1"/>
                  <a:t>giản</a:t>
                </a:r>
                <a:r>
                  <a:rPr lang="en-US" sz="2200" dirty="0"/>
                  <a:t>, </a:t>
                </a:r>
                <a:r>
                  <a:rPr lang="en-US" sz="2200" dirty="0" err="1"/>
                  <a:t>chỉ</a:t>
                </a:r>
                <a:r>
                  <a:rPr lang="en-US" sz="2200" dirty="0"/>
                  <a:t> </a:t>
                </a:r>
                <a:r>
                  <a:rPr lang="en-US" sz="2200" dirty="0" err="1"/>
                  <a:t>là</a:t>
                </a:r>
                <a:r>
                  <a:rPr lang="en-US" sz="2200" dirty="0"/>
                  <a:t> </a:t>
                </a:r>
                <a:r>
                  <a:rPr lang="en-US" sz="2200" dirty="0" err="1"/>
                  <a:t>một</a:t>
                </a:r>
                <a:r>
                  <a:rPr lang="en-US" sz="2200" dirty="0"/>
                  <a:t> </a:t>
                </a:r>
                <a:r>
                  <a:rPr lang="en-US" sz="2200" dirty="0" err="1"/>
                  <a:t>phép</a:t>
                </a:r>
                <a:r>
                  <a:rPr lang="en-US" sz="2200" dirty="0"/>
                  <a:t> </a:t>
                </a:r>
                <a:r>
                  <a:rPr lang="en-US" sz="2200" dirty="0" err="1"/>
                  <a:t>tính</a:t>
                </a:r>
                <a:r>
                  <a:rPr lang="en-US" sz="2200" dirty="0"/>
                  <a:t> </a:t>
                </a:r>
                <a:r>
                  <a:rPr lang="en-US" sz="2200" dirty="0" err="1"/>
                  <a:t>toán</a:t>
                </a:r>
                <a:r>
                  <a:rPr lang="en-US" sz="2200" dirty="0"/>
                  <a:t> </a:t>
                </a:r>
                <a:r>
                  <a:rPr lang="en-US" sz="2200" dirty="0" err="1"/>
                  <a:t>nhân</a:t>
                </a:r>
                <a:endParaRPr lang="en-US" sz="2200" dirty="0"/>
              </a:p>
              <a:p>
                <a:pPr marL="741363" lvl="1" indent="-393700"/>
                <a:r>
                  <a:rPr lang="en-US" sz="2200" b="1" dirty="0" err="1"/>
                  <a:t>Độ</a:t>
                </a:r>
                <a:r>
                  <a:rPr lang="en-US" sz="2200" b="1" dirty="0"/>
                  <a:t> </a:t>
                </a:r>
                <a:r>
                  <a:rPr lang="en-US" sz="2200" b="1" dirty="0" err="1"/>
                  <a:t>phức</a:t>
                </a:r>
                <a:r>
                  <a:rPr lang="en-US" sz="2200" b="1" dirty="0"/>
                  <a:t> </a:t>
                </a:r>
                <a:r>
                  <a:rPr lang="en-US" sz="2200" b="1" dirty="0" err="1"/>
                  <a:t>tạp</a:t>
                </a:r>
                <a:r>
                  <a:rPr lang="en-US" sz="2200" b="1" dirty="0"/>
                  <a:t> </a:t>
                </a:r>
                <a:r>
                  <a:rPr lang="en-US" sz="2200" b="1" dirty="0" err="1"/>
                  <a:t>thuật</a:t>
                </a:r>
                <a:r>
                  <a:rPr lang="en-US" sz="2200" b="1" dirty="0"/>
                  <a:t> </a:t>
                </a:r>
                <a:r>
                  <a:rPr lang="en-US" sz="2200" b="1" dirty="0" err="1"/>
                  <a:t>toán</a:t>
                </a:r>
                <a:r>
                  <a:rPr lang="en-US" sz="2200" dirty="0"/>
                  <a:t>: </a:t>
                </a:r>
                <a14:m>
                  <m:oMath xmlns:m="http://schemas.openxmlformats.org/officeDocument/2006/math">
                    <m:r>
                      <a:rPr lang="en-US" sz="2200" i="1">
                        <a:latin typeface="Cambria Math" panose="02040503050406030204" pitchFamily="18" charset="0"/>
                      </a:rPr>
                      <m:t>𝑂</m:t>
                    </m:r>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𝑛</m:t>
                            </m:r>
                          </m:e>
                        </m:d>
                      </m:e>
                    </m:func>
                    <m:r>
                      <a:rPr lang="en-US" sz="2200" i="1">
                        <a:latin typeface="Cambria Math" panose="02040503050406030204" pitchFamily="18" charset="0"/>
                      </a:rPr>
                      <m:t>)</m:t>
                    </m:r>
                  </m:oMath>
                </a14:m>
                <a:endParaRPr lang="vi-VN" sz="2800" dirty="0"/>
              </a:p>
              <a:p>
                <a:endParaRPr lang="en-US" sz="2800" dirty="0"/>
              </a:p>
            </p:txBody>
          </p:sp>
        </mc:Choice>
        <mc:Fallback xmlns="">
          <p:sp>
            <p:nvSpPr>
              <p:cNvPr id="4" name="Content Placeholder 3">
                <a:extLst>
                  <a:ext uri="{FF2B5EF4-FFF2-40B4-BE49-F238E27FC236}">
                    <a16:creationId xmlns:a16="http://schemas.microsoft.com/office/drawing/2014/main" id="{9241733E-7FD4-3A9C-E3CE-22E9A1BD73D3}"/>
                  </a:ext>
                </a:extLst>
              </p:cNvPr>
              <p:cNvSpPr>
                <a:spLocks noGrp="1" noRot="1" noChangeAspect="1" noMove="1" noResize="1" noEditPoints="1" noAdjustHandles="1" noChangeArrowheads="1" noChangeShapeType="1" noTextEdit="1"/>
              </p:cNvSpPr>
              <p:nvPr>
                <p:ph sz="quarter" idx="13"/>
              </p:nvPr>
            </p:nvSpPr>
            <p:spPr>
              <a:blipFill>
                <a:blip r:embed="rId3"/>
                <a:stretch>
                  <a:fillRect l="-953" t="-2360" b="-2733"/>
                </a:stretch>
              </a:blipFill>
            </p:spPr>
            <p:txBody>
              <a:bodyPr/>
              <a:lstStyle/>
              <a:p>
                <a:r>
                  <a:rPr lang="en-US">
                    <a:noFill/>
                  </a:rPr>
                  <a:t> </a:t>
                </a:r>
              </a:p>
            </p:txBody>
          </p:sp>
        </mc:Fallback>
      </mc:AlternateContent>
    </p:spTree>
    <p:extLst>
      <p:ext uri="{BB962C8B-B14F-4D97-AF65-F5344CB8AC3E}">
        <p14:creationId xmlns:p14="http://schemas.microsoft.com/office/powerpoint/2010/main" val="38922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1033324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Cấu trúc dữ liệu và Thuật toán</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Sơ đồ thuật toán</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10FB7-4A76-D71A-6A9C-23388653D56D}"/>
              </a:ext>
            </a:extLst>
          </p:cNvPr>
          <p:cNvSpPr>
            <a:spLocks noGrp="1"/>
          </p:cNvSpPr>
          <p:nvPr>
            <p:ph type="sldNum" sz="quarter" idx="12"/>
          </p:nvPr>
        </p:nvSpPr>
        <p:spPr/>
        <p:txBody>
          <a:bodyPr/>
          <a:lstStyle/>
          <a:p>
            <a:fld id="{9EA0BE3B-158A-4EDF-80DC-E394A0D1600F}" type="slidenum">
              <a:rPr lang="en-US" smtClean="0"/>
              <a:pPr/>
              <a:t>30</a:t>
            </a:fld>
            <a:endParaRPr lang="en-US" dirty="0"/>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ACD73A41-27AD-7F5C-3DFA-957168CC042E}"/>
                  </a:ext>
                </a:extLst>
              </p:cNvPr>
              <p:cNvSpPr>
                <a:spLocks noGrp="1"/>
              </p:cNvSpPr>
              <p:nvPr>
                <p:ph type="title"/>
              </p:nvPr>
            </p:nvSpPr>
            <p:spPr/>
            <p:txBody>
              <a:bodyPr/>
              <a:lstStyle/>
              <a:p>
                <a:r>
                  <a:rPr lang="en-US"/>
                  <a:t>Ví dụ: </a:t>
                </a:r>
                <a:r>
                  <a:rPr lang="en-US" sz="2800" b="1" dirty="0"/>
                  <a:t>Tính </a:t>
                </a:r>
                <a:r>
                  <a:rPr lang="en-US" sz="2800" b="1" dirty="0" err="1"/>
                  <a:t>nhanh</a:t>
                </a:r>
                <a:r>
                  <a:rPr lang="en-US" sz="2800" b="1" dirty="0"/>
                  <a:t> </a:t>
                </a: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𝒂</m:t>
                        </m:r>
                      </m:e>
                      <m:sup>
                        <m:r>
                          <a:rPr lang="en-US" sz="3200" b="1" i="1" smtClean="0">
                            <a:latin typeface="Cambria Math" panose="02040503050406030204" pitchFamily="18" charset="0"/>
                          </a:rPr>
                          <m:t>𝒏</m:t>
                        </m:r>
                      </m:sup>
                    </m:sSup>
                  </m:oMath>
                </a14:m>
                <a:endParaRPr lang="en-US"/>
              </a:p>
            </p:txBody>
          </p:sp>
        </mc:Choice>
        <mc:Fallback xmlns="">
          <p:sp>
            <p:nvSpPr>
              <p:cNvPr id="3" name="Title 2">
                <a:extLst>
                  <a:ext uri="{FF2B5EF4-FFF2-40B4-BE49-F238E27FC236}">
                    <a16:creationId xmlns:a16="http://schemas.microsoft.com/office/drawing/2014/main" id="{ACD73A41-27AD-7F5C-3DFA-957168CC042E}"/>
                  </a:ext>
                </a:extLst>
              </p:cNvPr>
              <p:cNvSpPr>
                <a:spLocks noGrp="1" noRot="1" noChangeAspect="1" noMove="1" noResize="1" noEditPoints="1" noAdjustHandles="1" noChangeArrowheads="1" noChangeShapeType="1" noTextEdit="1"/>
              </p:cNvSpPr>
              <p:nvPr>
                <p:ph type="title"/>
              </p:nvPr>
            </p:nvSpPr>
            <p:spPr>
              <a:blipFill>
                <a:blip r:embed="rId2"/>
                <a:stretch>
                  <a:fillRect l="-1112" t="-15278" b="-5555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FD68D4A-E946-AD1B-9D34-82A13BB55457}"/>
              </a:ext>
            </a:extLst>
          </p:cNvPr>
          <p:cNvSpPr>
            <a:spLocks noGrp="1"/>
          </p:cNvSpPr>
          <p:nvPr>
            <p:ph sz="quarter" idx="13"/>
          </p:nvPr>
        </p:nvSpPr>
        <p:spPr>
          <a:xfrm>
            <a:off x="338736" y="974438"/>
            <a:ext cx="11514528" cy="4909124"/>
          </a:xfrm>
        </p:spPr>
        <p:txBody>
          <a:bodyPr/>
          <a:lstStyle/>
          <a:p>
            <a:r>
              <a:rPr lang="en-US"/>
              <a:t>Code minh họa</a:t>
            </a:r>
          </a:p>
        </p:txBody>
      </p:sp>
      <p:pic>
        <p:nvPicPr>
          <p:cNvPr id="9" name="Picture 8">
            <a:extLst>
              <a:ext uri="{FF2B5EF4-FFF2-40B4-BE49-F238E27FC236}">
                <a16:creationId xmlns:a16="http://schemas.microsoft.com/office/drawing/2014/main" id="{9060BCC6-7835-A06F-0109-73F5175F8070}"/>
              </a:ext>
            </a:extLst>
          </p:cNvPr>
          <p:cNvPicPr>
            <a:picLocks noChangeAspect="1"/>
          </p:cNvPicPr>
          <p:nvPr/>
        </p:nvPicPr>
        <p:blipFill>
          <a:blip r:embed="rId3"/>
          <a:stretch>
            <a:fillRect/>
          </a:stretch>
        </p:blipFill>
        <p:spPr>
          <a:xfrm>
            <a:off x="1039122" y="2191318"/>
            <a:ext cx="7247477" cy="1906434"/>
          </a:xfrm>
          <a:prstGeom prst="rect">
            <a:avLst/>
          </a:prstGeom>
        </p:spPr>
      </p:pic>
      <p:sp>
        <p:nvSpPr>
          <p:cNvPr id="10" name="Content Placeholder 2">
            <a:extLst>
              <a:ext uri="{FF2B5EF4-FFF2-40B4-BE49-F238E27FC236}">
                <a16:creationId xmlns:a16="http://schemas.microsoft.com/office/drawing/2014/main" id="{21514AFA-F959-908D-E9B2-6998103DC6B6}"/>
              </a:ext>
            </a:extLst>
          </p:cNvPr>
          <p:cNvSpPr txBox="1">
            <a:spLocks/>
          </p:cNvSpPr>
          <p:nvPr/>
        </p:nvSpPr>
        <p:spPr>
          <a:xfrm>
            <a:off x="939921" y="2090311"/>
            <a:ext cx="8118735" cy="2457305"/>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endParaRPr lang="en-GB" sz="1900" b="1" dirty="0">
              <a:latin typeface="Consolas" pitchFamily="49" charset="0"/>
              <a:cs typeface="Consolas" pitchFamily="49" charset="0"/>
            </a:endParaRPr>
          </a:p>
        </p:txBody>
      </p:sp>
    </p:spTree>
    <p:extLst>
      <p:ext uri="{BB962C8B-B14F-4D97-AF65-F5344CB8AC3E}">
        <p14:creationId xmlns:p14="http://schemas.microsoft.com/office/powerpoint/2010/main" val="127827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4CA71-71F6-2149-83A5-FE7BED6F4C2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7817304D-9C64-857B-03ED-0110E160FA3B}"/>
              </a:ext>
            </a:extLst>
          </p:cNvPr>
          <p:cNvSpPr>
            <a:spLocks noGrp="1"/>
          </p:cNvSpPr>
          <p:nvPr>
            <p:ph type="title"/>
          </p:nvPr>
        </p:nvSpPr>
        <p:spPr/>
        <p:txBody>
          <a:bodyPr/>
          <a:lstStyle/>
          <a:p>
            <a:r>
              <a:rPr lang="en-US" sz="2800"/>
              <a:t>BÀI TẬP LUYỆN TẬP</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298AB1B-A3C1-0D10-27F2-90F51F2B0F47}"/>
                  </a:ext>
                </a:extLst>
              </p:cNvPr>
              <p:cNvSpPr>
                <a:spLocks noGrp="1"/>
              </p:cNvSpPr>
              <p:nvPr>
                <p:ph sz="quarter" idx="13"/>
              </p:nvPr>
            </p:nvSpPr>
            <p:spPr/>
            <p:txBody>
              <a:bodyPr/>
              <a:lstStyle/>
              <a:p>
                <a:pPr algn="just">
                  <a:lnSpc>
                    <a:spcPct val="130000"/>
                  </a:lnSpc>
                  <a:spcAft>
                    <a:spcPts val="1200"/>
                  </a:spcAft>
                </a:pPr>
                <a:r>
                  <a:rPr lang="en-US" sz="2800" b="1" dirty="0"/>
                  <a:t>Ý </a:t>
                </a:r>
                <a:r>
                  <a:rPr lang="en-US" sz="2800" b="1" dirty="0" err="1"/>
                  <a:t>tưởng</a:t>
                </a:r>
                <a:r>
                  <a:rPr lang="en-US" sz="2800" dirty="0"/>
                  <a:t>: </a:t>
                </a:r>
                <a:r>
                  <a:rPr lang="en-US" sz="2800" dirty="0" err="1"/>
                  <a:t>Cài</a:t>
                </a:r>
                <a:r>
                  <a:rPr lang="en-US" sz="2800" dirty="0"/>
                  <a:t> </a:t>
                </a:r>
                <a:r>
                  <a:rPr lang="en-US" sz="2800" dirty="0" err="1"/>
                  <a:t>đặt</a:t>
                </a:r>
                <a:r>
                  <a:rPr lang="en-US" sz="2800" dirty="0"/>
                  <a:t> </a:t>
                </a:r>
                <a:r>
                  <a:rPr lang="en-US" sz="2800" dirty="0" err="1"/>
                  <a:t>thuật</a:t>
                </a:r>
                <a:r>
                  <a:rPr lang="en-US" sz="2800" dirty="0"/>
                  <a:t> </a:t>
                </a:r>
                <a:r>
                  <a:rPr lang="en-US" sz="2800" dirty="0" err="1"/>
                  <a:t>toán</a:t>
                </a:r>
                <a:r>
                  <a:rPr lang="en-US" sz="2800" dirty="0"/>
                  <a:t> </a:t>
                </a:r>
                <a:r>
                  <a:rPr lang="en-US" sz="2800" dirty="0" err="1"/>
                  <a:t>Sắp</a:t>
                </a:r>
                <a:r>
                  <a:rPr lang="en-US" sz="2800" dirty="0"/>
                  <a:t> </a:t>
                </a:r>
                <a:r>
                  <a:rPr lang="en-US" sz="2800" dirty="0" err="1"/>
                  <a:t>xếp</a:t>
                </a:r>
                <a:r>
                  <a:rPr lang="en-US" sz="2800" dirty="0"/>
                  <a:t> </a:t>
                </a:r>
                <a:r>
                  <a:rPr lang="en-US" sz="2800" dirty="0" err="1"/>
                  <a:t>trộn</a:t>
                </a:r>
                <a:r>
                  <a:rPr lang="en-US" sz="2800" dirty="0"/>
                  <a:t> (Merge sort) </a:t>
                </a:r>
              </a:p>
              <a:p>
                <a:pPr algn="just">
                  <a:lnSpc>
                    <a:spcPct val="130000"/>
                  </a:lnSpc>
                  <a:spcAft>
                    <a:spcPts val="1200"/>
                  </a:spcAft>
                </a:pPr>
                <a:r>
                  <a:rPr lang="en-US" sz="2800" b="1" dirty="0" err="1">
                    <a:latin typeface="Arial" panose="020B0604020202020204" pitchFamily="34" charset="0"/>
                    <a:cs typeface="Arial" panose="020B0604020202020204" pitchFamily="34" charset="0"/>
                  </a:rPr>
                  <a:t>Đề</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Sắp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xếp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gồm</a:t>
                </a:r>
                <a:r>
                  <a:rPr lang="en-US" sz="2800" dirty="0">
                    <a:latin typeface="Arial" panose="020B0604020202020204" pitchFamily="34" charset="0"/>
                    <a:cs typeface="Arial" panose="020B0604020202020204" pitchFamily="34" charset="0"/>
                  </a:rPr>
                  <a:t> </a:t>
                </a:r>
                <a14:m>
                  <m:oMath xmlns:m="http://schemas.openxmlformats.org/officeDocument/2006/math">
                    <m:r>
                      <a:rPr lang="en-US" sz="2800" i="1">
                        <a:latin typeface="Cambria Math" panose="02040503050406030204" pitchFamily="18" charset="0"/>
                        <a:cs typeface="Arial" panose="020B0604020202020204" pitchFamily="34" charset="0"/>
                      </a:rPr>
                      <m:t>𝑛</m:t>
                    </m:r>
                  </m:oMath>
                </a14:m>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chia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Gợi</a:t>
                </a:r>
                <a:r>
                  <a:rPr lang="en-US" sz="2800" dirty="0">
                    <a:latin typeface="Arial" panose="020B0604020202020204" pitchFamily="34" charset="0"/>
                    <a:cs typeface="Arial" panose="020B0604020202020204" pitchFamily="34" charset="0"/>
                  </a:rPr>
                  <a:t> ý,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cha chia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con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nhau</a:t>
                </a:r>
                <a:r>
                  <a:rPr lang="en-US" sz="2800" dirty="0">
                    <a:latin typeface="Arial" panose="020B0604020202020204" pitchFamily="34" charset="0"/>
                    <a:cs typeface="Arial" panose="020B0604020202020204" pitchFamily="34" charset="0"/>
                  </a:rPr>
                  <a:t>.</a:t>
                </a:r>
              </a:p>
              <a:p>
                <a:pPr>
                  <a:lnSpc>
                    <a:spcPct val="130000"/>
                  </a:lnSpc>
                  <a:spcAft>
                    <a:spcPts val="1200"/>
                  </a:spcAft>
                </a:pPr>
                <a:r>
                  <a:rPr lang="en-US" sz="2800" b="1" dirty="0" err="1">
                    <a:latin typeface="Arial" panose="020B0604020202020204" pitchFamily="34" charset="0"/>
                    <a:cs typeface="Arial" panose="020B0604020202020204" pitchFamily="34" charset="0"/>
                  </a:rPr>
                  <a:t>Hình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nộp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chấm</a:t>
                </a:r>
                <a:r>
                  <a:rPr lang="en-US" sz="2800" dirty="0">
                    <a:latin typeface="Arial" panose="020B0604020202020204" pitchFamily="34" charset="0"/>
                    <a:cs typeface="Arial" panose="020B0604020202020204" pitchFamily="34" charset="0"/>
                  </a:rPr>
                  <a:t> code</a:t>
                </a:r>
                <a:endParaRPr lang="vi-VN" sz="2800" dirty="0">
                  <a:latin typeface="Arial" panose="020B0604020202020204" pitchFamily="34" charset="0"/>
                  <a:cs typeface="Arial" panose="020B0604020202020204" pitchFamily="34" charset="0"/>
                </a:endParaRPr>
              </a:p>
              <a:p>
                <a:pPr>
                  <a:lnSpc>
                    <a:spcPct val="130000"/>
                  </a:lnSpc>
                  <a:spcAft>
                    <a:spcPts val="1200"/>
                  </a:spcAft>
                </a:pPr>
                <a:endParaRPr lang="en-US" sz="2800" dirty="0"/>
              </a:p>
              <a:p>
                <a:endParaRPr lang="en-US"/>
              </a:p>
            </p:txBody>
          </p:sp>
        </mc:Choice>
        <mc:Fallback xmlns="">
          <p:sp>
            <p:nvSpPr>
              <p:cNvPr id="4" name="Content Placeholder 3">
                <a:extLst>
                  <a:ext uri="{FF2B5EF4-FFF2-40B4-BE49-F238E27FC236}">
                    <a16:creationId xmlns:a16="http://schemas.microsoft.com/office/drawing/2014/main" id="{3298AB1B-A3C1-0D10-27F2-90F51F2B0F47}"/>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r="-1112"/>
                </a:stretch>
              </a:blipFill>
            </p:spPr>
            <p:txBody>
              <a:bodyPr/>
              <a:lstStyle/>
              <a:p>
                <a:r>
                  <a:rPr lang="en-US">
                    <a:noFill/>
                  </a:rPr>
                  <a:t> </a:t>
                </a:r>
              </a:p>
            </p:txBody>
          </p:sp>
        </mc:Fallback>
      </mc:AlternateContent>
    </p:spTree>
    <p:extLst>
      <p:ext uri="{BB962C8B-B14F-4D97-AF65-F5344CB8AC3E}">
        <p14:creationId xmlns:p14="http://schemas.microsoft.com/office/powerpoint/2010/main" val="285031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lIns="91440" tIns="45720" rIns="91440" bIns="45720" anchor="t"/>
          <a:lstStyle/>
          <a:p>
            <a:pPr marL="514350" indent="-514350">
              <a:lnSpc>
                <a:spcPct val="200000"/>
              </a:lnSpc>
              <a:buFont typeface="+mj-lt"/>
              <a:buAutoNum type="alphaUcPeriod"/>
            </a:pPr>
            <a:r>
              <a:rPr lang="en-US" dirty="0" err="1">
                <a:solidFill>
                  <a:srgbClr val="FF0000"/>
                </a:solidFill>
                <a:latin typeface="Lato"/>
                <a:ea typeface="Lato"/>
                <a:cs typeface="Lato"/>
              </a:rPr>
              <a:t>Thuật</a:t>
            </a:r>
            <a:r>
              <a:rPr lang="en-US" dirty="0">
                <a:solidFill>
                  <a:srgbClr val="FF0000"/>
                </a:solidFill>
                <a:latin typeface="Lato"/>
                <a:ea typeface="Lato"/>
                <a:cs typeface="Lato"/>
              </a:rPr>
              <a:t> </a:t>
            </a:r>
            <a:r>
              <a:rPr lang="en-US" dirty="0" err="1">
                <a:solidFill>
                  <a:srgbClr val="FF0000"/>
                </a:solidFill>
                <a:latin typeface="Lato"/>
                <a:ea typeface="Lato"/>
                <a:cs typeface="Lato"/>
              </a:rPr>
              <a:t>toán</a:t>
            </a:r>
            <a:r>
              <a:rPr lang="en-US" dirty="0">
                <a:solidFill>
                  <a:srgbClr val="FF0000"/>
                </a:solidFill>
                <a:latin typeface="Lato"/>
                <a:ea typeface="Lato"/>
                <a:cs typeface="Lato"/>
              </a:rPr>
              <a:t> </a:t>
            </a:r>
            <a:r>
              <a:rPr lang="en-US" dirty="0" err="1">
                <a:solidFill>
                  <a:srgbClr val="FF0000"/>
                </a:solidFill>
                <a:latin typeface="Lato"/>
                <a:ea typeface="Lato"/>
                <a:cs typeface="Lato"/>
              </a:rPr>
              <a:t>tham</a:t>
            </a:r>
            <a:r>
              <a:rPr lang="en-US" dirty="0">
                <a:solidFill>
                  <a:srgbClr val="FF0000"/>
                </a:solidFill>
                <a:latin typeface="Lato"/>
                <a:ea typeface="Lato"/>
                <a:cs typeface="Lato"/>
              </a:rPr>
              <a:t> lam</a:t>
            </a:r>
          </a:p>
          <a:p>
            <a:pPr marL="514350" indent="-514350">
              <a:lnSpc>
                <a:spcPct val="200000"/>
              </a:lnSpc>
              <a:buFont typeface="+mj-lt"/>
              <a:buAutoNum type="alphaUcPeriod"/>
            </a:pPr>
            <a:r>
              <a:rPr lang="en-US" dirty="0" err="1">
                <a:latin typeface="Lato"/>
                <a:ea typeface="Lato"/>
                <a:cs typeface="Lato"/>
              </a:rPr>
              <a:t>Thuật</a:t>
            </a:r>
            <a:r>
              <a:rPr lang="en-US" dirty="0">
                <a:latin typeface="Lato"/>
                <a:ea typeface="Lato"/>
                <a:cs typeface="Lato"/>
              </a:rPr>
              <a:t> </a:t>
            </a:r>
            <a:r>
              <a:rPr lang="en-US" dirty="0" err="1">
                <a:latin typeface="Lato"/>
                <a:ea typeface="Lato"/>
                <a:cs typeface="Lato"/>
              </a:rPr>
              <a:t>toán</a:t>
            </a:r>
            <a:r>
              <a:rPr lang="en-US" dirty="0">
                <a:latin typeface="Lato"/>
                <a:ea typeface="Lato"/>
                <a:cs typeface="Lato"/>
              </a:rPr>
              <a:t> chia </a:t>
            </a:r>
            <a:r>
              <a:rPr lang="en-US" dirty="0" err="1">
                <a:latin typeface="Lato"/>
                <a:ea typeface="Lato"/>
                <a:cs typeface="Lato"/>
              </a:rPr>
              <a:t>để</a:t>
            </a:r>
            <a:r>
              <a:rPr lang="en-US" dirty="0">
                <a:latin typeface="Lato"/>
                <a:ea typeface="Lato"/>
                <a:cs typeface="Lato"/>
              </a:rPr>
              <a:t> </a:t>
            </a:r>
            <a:r>
              <a:rPr lang="en-US" dirty="0" err="1">
                <a:latin typeface="Lato"/>
                <a:ea typeface="Lato"/>
                <a:cs typeface="Lato"/>
              </a:rPr>
              <a:t>trị</a:t>
            </a:r>
          </a:p>
          <a:p>
            <a:pPr marL="514350" indent="-514350">
              <a:lnSpc>
                <a:spcPct val="200000"/>
              </a:lnSpc>
              <a:buFont typeface="+mj-lt"/>
              <a:buAutoNum type="alphaUcPeriod"/>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57420-E8D9-7969-F759-A378516FA0E7}"/>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2E34F60B-EFEB-8E4A-37BD-EDC2211F300A}"/>
              </a:ext>
            </a:extLst>
          </p:cNvPr>
          <p:cNvSpPr>
            <a:spLocks noGrp="1"/>
          </p:cNvSpPr>
          <p:nvPr>
            <p:ph type="title"/>
          </p:nvPr>
        </p:nvSpPr>
        <p:spPr/>
        <p:txBody>
          <a:bodyPr/>
          <a:lstStyle/>
          <a:p>
            <a:r>
              <a:rPr lang="en-US" sz="2800"/>
              <a:t>Giới thiệu </a:t>
            </a:r>
            <a:endParaRPr lang="en-US"/>
          </a:p>
        </p:txBody>
      </p:sp>
      <p:sp>
        <p:nvSpPr>
          <p:cNvPr id="4" name="Content Placeholder 3">
            <a:extLst>
              <a:ext uri="{FF2B5EF4-FFF2-40B4-BE49-F238E27FC236}">
                <a16:creationId xmlns:a16="http://schemas.microsoft.com/office/drawing/2014/main" id="{20B0B6C6-5E95-ED2F-ADA8-252111847CA4}"/>
              </a:ext>
            </a:extLst>
          </p:cNvPr>
          <p:cNvSpPr>
            <a:spLocks noGrp="1"/>
          </p:cNvSpPr>
          <p:nvPr>
            <p:ph sz="quarter" idx="13"/>
          </p:nvPr>
        </p:nvSpPr>
        <p:spPr/>
        <p:txBody>
          <a:bodyPr/>
          <a:lstStyle/>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tham lam (Greedy algorithm) là cách tiếp cận </a:t>
            </a:r>
            <a:r>
              <a:rPr lang="en-US" sz="2400">
                <a:solidFill>
                  <a:schemeClr val="accent4"/>
                </a:solidFill>
              </a:rPr>
              <a:t>đơn giản và có tính trừu tượng cao </a:t>
            </a:r>
            <a:r>
              <a:rPr lang="en-US" sz="2400"/>
              <a:t>để giải các bài toán tối ưu, đặc biệt là tối ưu tổ hợp.</a:t>
            </a:r>
          </a:p>
          <a:p>
            <a:pPr marL="228600" indent="-274320" algn="just">
              <a:lnSpc>
                <a:spcPct val="130000"/>
              </a:lnSpc>
              <a:spcBef>
                <a:spcPts val="300"/>
              </a:spcBef>
              <a:spcAft>
                <a:spcPts val="1200"/>
              </a:spcAft>
              <a:buFont typeface="Wingdings" panose="05000000000000000000" pitchFamily="2" charset="2"/>
              <a:buChar char="§"/>
            </a:pPr>
            <a:r>
              <a:rPr lang="en-US" sz="2400"/>
              <a:t>Quá trình tìm lời giải bằng thuật toán tham lam được</a:t>
            </a:r>
            <a:r>
              <a:rPr lang="en-US" sz="2400">
                <a:solidFill>
                  <a:schemeClr val="accent4"/>
                </a:solidFill>
              </a:rPr>
              <a:t> chia thành nhiều giai đoạn</a:t>
            </a:r>
          </a:p>
          <a:p>
            <a:pPr marL="228600" indent="-274320" algn="just">
              <a:lnSpc>
                <a:spcPct val="130000"/>
              </a:lnSpc>
              <a:spcBef>
                <a:spcPts val="300"/>
              </a:spcBef>
              <a:spcAft>
                <a:spcPts val="1200"/>
              </a:spcAft>
              <a:buFont typeface="Wingdings" panose="05000000000000000000" pitchFamily="2" charset="2"/>
              <a:buChar char="§"/>
            </a:pPr>
            <a:endParaRPr lang="en-US" sz="2400">
              <a:solidFill>
                <a:schemeClr val="accent4"/>
              </a:solidFill>
            </a:endParaRPr>
          </a:p>
          <a:p>
            <a:pPr marL="0" indent="0" algn="just">
              <a:lnSpc>
                <a:spcPct val="130000"/>
              </a:lnSpc>
              <a:spcBef>
                <a:spcPts val="300"/>
              </a:spcBef>
              <a:spcAft>
                <a:spcPts val="1200"/>
              </a:spcAft>
              <a:buNone/>
            </a:pPr>
            <a:endParaRPr lang="en-US" sz="2400"/>
          </a:p>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tham lam (Greedy algorithm) là cách tiếp cận </a:t>
            </a:r>
            <a:r>
              <a:rPr lang="en-US" sz="2400">
                <a:solidFill>
                  <a:schemeClr val="accent4"/>
                </a:solidFill>
              </a:rPr>
              <a:t>đơn giản và có tính trừu tượng cao </a:t>
            </a:r>
            <a:r>
              <a:rPr lang="en-US" sz="2400"/>
              <a:t>để giải các bài toán tối ưu, đặc biệt là tối ưu tổ hợp.</a:t>
            </a:r>
          </a:p>
          <a:p>
            <a:pPr marL="228600" indent="-274320" algn="just">
              <a:lnSpc>
                <a:spcPct val="130000"/>
              </a:lnSpc>
              <a:spcBef>
                <a:spcPts val="300"/>
              </a:spcBef>
              <a:spcAft>
                <a:spcPts val="1200"/>
              </a:spcAft>
              <a:buFont typeface="Wingdings" panose="05000000000000000000" pitchFamily="2" charset="2"/>
              <a:buChar char="§"/>
            </a:pPr>
            <a:r>
              <a:rPr lang="en-US" sz="2400"/>
              <a:t>Quá trình tìm lời giải bằng thuật toán tham lam được</a:t>
            </a:r>
            <a:r>
              <a:rPr lang="en-US" sz="2400">
                <a:solidFill>
                  <a:schemeClr val="accent4"/>
                </a:solidFill>
              </a:rPr>
              <a:t> chia thành nhiều giai đoạn</a:t>
            </a:r>
            <a:endParaRPr lang="en-US" sz="2400"/>
          </a:p>
          <a:p>
            <a:endParaRPr lang="en-US" sz="2400"/>
          </a:p>
        </p:txBody>
      </p:sp>
      <p:graphicFrame>
        <p:nvGraphicFramePr>
          <p:cNvPr id="5" name="Diagram 4">
            <a:extLst>
              <a:ext uri="{FF2B5EF4-FFF2-40B4-BE49-F238E27FC236}">
                <a16:creationId xmlns:a16="http://schemas.microsoft.com/office/drawing/2014/main" id="{080E6886-C408-57BE-D0D9-CCF31D549B07}"/>
              </a:ext>
            </a:extLst>
          </p:cNvPr>
          <p:cNvGraphicFramePr/>
          <p:nvPr>
            <p:extLst>
              <p:ext uri="{D42A27DB-BD31-4B8C-83A1-F6EECF244321}">
                <p14:modId xmlns:p14="http://schemas.microsoft.com/office/powerpoint/2010/main" val="3526315520"/>
              </p:ext>
            </p:extLst>
          </p:nvPr>
        </p:nvGraphicFramePr>
        <p:xfrm>
          <a:off x="884570" y="3054710"/>
          <a:ext cx="10028306" cy="748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42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7ED216-49D7-0F88-65C2-784650285EE8}"/>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38E1910F-F3FD-0B09-1215-958CFC63AD1E}"/>
              </a:ext>
            </a:extLst>
          </p:cNvPr>
          <p:cNvSpPr>
            <a:spLocks noGrp="1"/>
          </p:cNvSpPr>
          <p:nvPr>
            <p:ph type="title"/>
          </p:nvPr>
        </p:nvSpPr>
        <p:spPr/>
        <p:txBody>
          <a:bodyPr/>
          <a:lstStyle/>
          <a:p>
            <a:r>
              <a:rPr lang="en-US"/>
              <a:t>Sơ đồ thuật toán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35AD90F-57F6-C384-FD50-E57854436759}"/>
                  </a:ext>
                </a:extLst>
              </p:cNvPr>
              <p:cNvSpPr>
                <a:spLocks noGrp="1"/>
              </p:cNvSpPr>
              <p:nvPr>
                <p:ph sz="quarter" idx="13"/>
              </p:nvPr>
            </p:nvSpPr>
            <p:spPr>
              <a:xfrm>
                <a:off x="338736" y="1058844"/>
                <a:ext cx="5757264" cy="4909124"/>
              </a:xfrm>
            </p:spPr>
            <p:txBody>
              <a:bodyPr/>
              <a:lstStyle/>
              <a:p>
                <a:pPr algn="just">
                  <a:lnSpc>
                    <a:spcPct val="130000"/>
                  </a:lnSpc>
                  <a:spcBef>
                    <a:spcPts val="0"/>
                  </a:spcBef>
                  <a:spcAft>
                    <a:spcPts val="0"/>
                  </a:spcAft>
                </a:pPr>
                <a:r>
                  <a:rPr lang="en-GB" sz="2200" dirty="0">
                    <a:solidFill>
                      <a:schemeClr val="tx1"/>
                    </a:solidFill>
                    <a:cs typeface="Arial" panose="020B0604020202020204" pitchFamily="34" charset="0"/>
                  </a:rPr>
                  <a:t>Ký </a:t>
                </a:r>
                <a:r>
                  <a:rPr lang="en-GB" sz="2200" dirty="0" err="1">
                    <a:solidFill>
                      <a:schemeClr val="tx1"/>
                    </a:solidFill>
                    <a:cs typeface="Arial" panose="020B0604020202020204" pitchFamily="34" charset="0"/>
                  </a:rPr>
                  <a:t>hiệu</a:t>
                </a:r>
                <a:r>
                  <a:rPr lang="en-GB" sz="2200" dirty="0">
                    <a:solidFill>
                      <a:schemeClr val="tx1"/>
                    </a:solidFill>
                    <a:cs typeface="Arial" panose="020B0604020202020204" pitchFamily="34" charset="0"/>
                  </a:rPr>
                  <a:t>:</a:t>
                </a: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Lời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giải</a:t>
                </a:r>
                <a:r>
                  <a:rPr lang="en-GB"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cần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tìm</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Tập</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các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các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ứng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cử</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viên</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chọn</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ra</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ứng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cử</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viên</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tiềm</a:t>
                </a:r>
                <a:r>
                  <a:rPr lang="en-GB" sz="2200" dirty="0">
                    <a:solidFill>
                      <a:schemeClr val="tx1"/>
                    </a:solidFill>
                    <a:cs typeface="Arial" panose="020B0604020202020204" pitchFamily="34" charset="0"/>
                  </a:rPr>
                  <a:t> n</a:t>
                </a:r>
                <a:r>
                  <a:rPr lang="vi-VN" sz="2200" dirty="0">
                    <a:solidFill>
                      <a:schemeClr val="tx1"/>
                    </a:solidFill>
                    <a:cs typeface="Arial" panose="020B0604020202020204" pitchFamily="34" charset="0"/>
                  </a:rPr>
                  <a:t>ă</a:t>
                </a:r>
                <a:r>
                  <a:rPr lang="en-GB" sz="2200" dirty="0">
                    <a:solidFill>
                      <a:schemeClr val="tx1"/>
                    </a:solidFill>
                    <a:cs typeface="Arial" panose="020B0604020202020204" pitchFamily="34" charset="0"/>
                  </a:rPr>
                  <a:t>ng </a:t>
                </a:r>
                <a:r>
                  <a:rPr lang="en-GB" sz="2200" dirty="0" err="1">
                    <a:solidFill>
                      <a:schemeClr val="tx1"/>
                    </a:solidFill>
                    <a:cs typeface="Arial" panose="020B0604020202020204" pitchFamily="34" charset="0"/>
                  </a:rPr>
                  <a:t>nhất</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TRUE </a:t>
                </a:r>
                <a:r>
                  <a:rPr lang="en-GB" sz="2200" dirty="0" err="1">
                    <a:solidFill>
                      <a:schemeClr val="tx1"/>
                    </a:solidFill>
                    <a:cs typeface="Arial" panose="020B0604020202020204" pitchFamily="34" charset="0"/>
                  </a:rPr>
                  <a:t>nếu</a:t>
                </a:r>
                <a:r>
                  <a:rPr lang="en-GB" sz="2200" dirty="0">
                    <a:solidFill>
                      <a:schemeClr val="tx1"/>
                    </a:solidFill>
                    <a:cs typeface="Arial" panose="020B0604020202020204" pitchFamily="34" charset="0"/>
                  </a:rPr>
                  <a:t> </a:t>
                </a:r>
                <a14:m>
                  <m:oMath xmlns:m="http://schemas.openxmlformats.org/officeDocument/2006/math">
                    <m:r>
                      <a:rPr lang="en-GB" sz="2200" i="1" smtClean="0">
                        <a:solidFill>
                          <a:schemeClr val="tx1"/>
                        </a:solidFill>
                        <a:latin typeface="Cambria Math" panose="02040503050406030204" pitchFamily="18" charset="0"/>
                        <a:cs typeface="Arial" panose="020B0604020202020204" pitchFamily="34" charset="0"/>
                      </a:rPr>
                      <m:t>𝑆</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là</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một</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lời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giải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hợp</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lệ</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ngược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lại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FALSE</a:t>
                </a: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TRUE </a:t>
                </a:r>
                <a:r>
                  <a:rPr lang="en-GB" sz="2200" dirty="0" err="1">
                    <a:solidFill>
                      <a:schemeClr val="tx1"/>
                    </a:solidFill>
                    <a:cs typeface="Arial" panose="020B0604020202020204" pitchFamily="34" charset="0"/>
                  </a:rPr>
                  <a:t>nếu</a:t>
                </a:r>
                <a:r>
                  <a:rPr lang="en-GB" sz="2200" dirty="0">
                    <a:solidFill>
                      <a:schemeClr val="tx1"/>
                    </a:solidFill>
                    <a:cs typeface="Arial" panose="020B0604020202020204" pitchFamily="34" charset="0"/>
                  </a:rPr>
                  <a:t> </a:t>
                </a:r>
                <a14:m>
                  <m:oMath xmlns:m="http://schemas.openxmlformats.org/officeDocument/2006/math">
                    <m:r>
                      <a:rPr lang="en-GB" sz="2200" i="1" smtClean="0">
                        <a:solidFill>
                          <a:schemeClr val="tx1"/>
                        </a:solidFill>
                        <a:latin typeface="Cambria Math" panose="02040503050406030204" pitchFamily="18" charset="0"/>
                        <a:cs typeface="Arial" panose="020B0604020202020204" pitchFamily="34" charset="0"/>
                      </a:rPr>
                      <m:t>𝑆</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không</a:t>
                </a:r>
                <a:r>
                  <a:rPr lang="en-GB" sz="2200" dirty="0">
                    <a:solidFill>
                      <a:schemeClr val="tx1"/>
                    </a:solidFill>
                    <a:cs typeface="Arial" panose="020B0604020202020204" pitchFamily="34" charset="0"/>
                  </a:rPr>
                  <a:t> vi </a:t>
                </a:r>
                <a:r>
                  <a:rPr lang="en-GB" sz="2200" dirty="0" err="1">
                    <a:solidFill>
                      <a:schemeClr val="tx1"/>
                    </a:solidFill>
                    <a:cs typeface="Arial" panose="020B0604020202020204" pitchFamily="34" charset="0"/>
                  </a:rPr>
                  <a:t>phạm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ràng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buộc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ngược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lại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FALSE</a:t>
                </a:r>
                <a:endParaRPr lang="en-US" sz="2200" dirty="0">
                  <a:solidFill>
                    <a:schemeClr val="tx1"/>
                  </a:solidFill>
                </a:endParaRPr>
              </a:p>
              <a:p>
                <a:endParaRPr lang="en-US"/>
              </a:p>
            </p:txBody>
          </p:sp>
        </mc:Choice>
        <mc:Fallback xmlns="">
          <p:sp>
            <p:nvSpPr>
              <p:cNvPr id="4" name="Content Placeholder 3">
                <a:extLst>
                  <a:ext uri="{FF2B5EF4-FFF2-40B4-BE49-F238E27FC236}">
                    <a16:creationId xmlns:a16="http://schemas.microsoft.com/office/drawing/2014/main" id="{F35AD90F-57F6-C384-FD50-E57854436759}"/>
                  </a:ext>
                </a:extLst>
              </p:cNvPr>
              <p:cNvSpPr>
                <a:spLocks noGrp="1" noRot="1" noChangeAspect="1" noMove="1" noResize="1" noEditPoints="1" noAdjustHandles="1" noChangeArrowheads="1" noChangeShapeType="1" noTextEdit="1"/>
              </p:cNvSpPr>
              <p:nvPr>
                <p:ph sz="quarter" idx="13"/>
              </p:nvPr>
            </p:nvSpPr>
            <p:spPr>
              <a:xfrm>
                <a:off x="338736" y="1058844"/>
                <a:ext cx="5757264" cy="4909124"/>
              </a:xfrm>
              <a:blipFill>
                <a:blip r:embed="rId2"/>
                <a:stretch>
                  <a:fillRect l="-1271" r="-1377" b="-1118"/>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D77E3686-8480-9AA7-BBAC-F51BFFFCAF89}"/>
              </a:ext>
            </a:extLst>
          </p:cNvPr>
          <p:cNvSpPr txBox="1">
            <a:spLocks/>
          </p:cNvSpPr>
          <p:nvPr/>
        </p:nvSpPr>
        <p:spPr>
          <a:xfrm>
            <a:off x="6847362" y="1362033"/>
            <a:ext cx="4618298" cy="4674785"/>
          </a:xfrm>
          <a:prstGeom prst="rect">
            <a:avLst/>
          </a:prstGeom>
          <a:noFill/>
          <a:ln>
            <a:solidFill>
              <a:schemeClr val="accent6">
                <a:lumMod val="95000"/>
                <a:lumOff val="5000"/>
              </a:schemeClr>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800" b="1" dirty="0">
                <a:latin typeface="Consolas" pitchFamily="49" charset="0"/>
                <a:cs typeface="Consolas" pitchFamily="49" charset="0"/>
              </a:rPr>
              <a:t>Greedy()</a:t>
            </a:r>
            <a:r>
              <a:rPr lang="vi-VN" sz="1800" b="1" dirty="0">
                <a:latin typeface="Consolas" pitchFamily="49" charset="0"/>
                <a:cs typeface="Consolas" pitchFamily="49" charset="0"/>
              </a:rPr>
              <a:t> {</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S </a:t>
            </a:r>
            <a:r>
              <a:rPr lang="en-GB" sz="1800" b="1">
                <a:latin typeface="Consolas" pitchFamily="49" charset="0"/>
                <a:cs typeface="Consolas" pitchFamily="49" charset="0"/>
              </a:rPr>
              <a:t>= </a:t>
            </a:r>
            <a:r>
              <a:rPr lang="en-GB" sz="1800" b="1">
                <a:latin typeface="Consolas" pitchFamily="49" charset="0"/>
                <a:cs typeface="Consolas" pitchFamily="49" charset="0"/>
                <a:sym typeface="Symbol"/>
              </a:rPr>
              <a:t></a:t>
            </a:r>
            <a:r>
              <a:rPr lang="en-GB" sz="1800" b="1">
                <a:latin typeface="Consolas" pitchFamily="49" charset="0"/>
                <a:cs typeface="Consolas" pitchFamily="49" charset="0"/>
              </a:rPr>
              <a:t>;</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while C </a:t>
            </a:r>
            <a:r>
              <a:rPr lang="en-GB" sz="1800" b="1" dirty="0">
                <a:latin typeface="Consolas" pitchFamily="49" charset="0"/>
                <a:cs typeface="Consolas" pitchFamily="49" charset="0"/>
                <a:sym typeface="Symbol"/>
              </a:rPr>
              <a:t>  and not solution(S)</a:t>
            </a:r>
            <a:r>
              <a:rPr lang="vi-VN" sz="1800" b="1" dirty="0">
                <a:latin typeface="Consolas" pitchFamily="49" charset="0"/>
                <a:cs typeface="Consolas" pitchFamily="49" charset="0"/>
                <a:sym typeface="Symbol"/>
              </a:rPr>
              <a:t>{</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x = select(C);</a:t>
            </a:r>
          </a:p>
          <a:p>
            <a:pPr marL="0" indent="0">
              <a:buNone/>
            </a:pPr>
            <a:r>
              <a:rPr lang="en-GB" sz="1800" b="1" dirty="0">
                <a:latin typeface="Consolas" pitchFamily="49" charset="0"/>
                <a:cs typeface="Consolas" pitchFamily="49" charset="0"/>
                <a:sym typeface="Symbol"/>
              </a:rPr>
              <a:t>    C = C \ {x};</a:t>
            </a:r>
          </a:p>
          <a:p>
            <a:pPr marL="0" indent="0">
              <a:buNone/>
            </a:pPr>
            <a:r>
              <a:rPr lang="en-GB" sz="1800" b="1" dirty="0">
                <a:latin typeface="Consolas" pitchFamily="49" charset="0"/>
                <a:cs typeface="Consolas" pitchFamily="49" charset="0"/>
                <a:sym typeface="Symbol"/>
              </a:rPr>
              <a:t>    if feasible(S  {x})</a:t>
            </a:r>
            <a:r>
              <a:rPr lang="vi-VN" sz="1800" b="1" dirty="0">
                <a:latin typeface="Consolas" pitchFamily="49" charset="0"/>
                <a:cs typeface="Consolas" pitchFamily="49" charset="0"/>
                <a:sym typeface="Symbol"/>
              </a:rPr>
              <a:t> {</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S = S  {x}; </a:t>
            </a:r>
          </a:p>
          <a:p>
            <a:pPr marL="0" indent="0">
              <a:buNone/>
            </a:pPr>
            <a:r>
              <a:rPr lang="en-GB" sz="1800" b="1" dirty="0">
                <a:latin typeface="Consolas" pitchFamily="49" charset="0"/>
                <a:cs typeface="Consolas" pitchFamily="49" charset="0"/>
                <a:sym typeface="Symbol"/>
              </a:rPr>
              <a:t>    }</a:t>
            </a:r>
          </a:p>
          <a:p>
            <a:pPr marL="0" indent="0">
              <a:buNone/>
            </a:pPr>
            <a:r>
              <a:rPr lang="en-GB" sz="1800" b="1" dirty="0">
                <a:latin typeface="Consolas" pitchFamily="49" charset="0"/>
                <a:cs typeface="Consolas" pitchFamily="49" charset="0"/>
              </a:rPr>
              <a:t>  } </a:t>
            </a:r>
          </a:p>
          <a:p>
            <a:pPr marL="0" indent="0">
              <a:buNone/>
            </a:pPr>
            <a:r>
              <a:rPr lang="en-GB" sz="1800" b="1" dirty="0">
                <a:latin typeface="Consolas" pitchFamily="49" charset="0"/>
                <a:cs typeface="Consolas" pitchFamily="49" charset="0"/>
              </a:rPr>
              <a:t>  return S;</a:t>
            </a:r>
          </a:p>
          <a:p>
            <a:pPr marL="0" indent="0">
              <a:buNone/>
            </a:pPr>
            <a:r>
              <a:rPr lang="en-GB" sz="1800" b="1" dirty="0">
                <a:latin typeface="Consolas" pitchFamily="49" charset="0"/>
                <a:cs typeface="Consolas" pitchFamily="49" charset="0"/>
              </a:rPr>
              <a:t>}</a:t>
            </a:r>
          </a:p>
        </p:txBody>
      </p:sp>
    </p:spTree>
    <p:extLst>
      <p:ext uri="{BB962C8B-B14F-4D97-AF65-F5344CB8AC3E}">
        <p14:creationId xmlns:p14="http://schemas.microsoft.com/office/powerpoint/2010/main" val="312721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E0BB9F-877F-BE1D-E11D-8CC3F6C16413}"/>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Speech Bubble: Rectangle 4">
            <a:extLst>
              <a:ext uri="{FF2B5EF4-FFF2-40B4-BE49-F238E27FC236}">
                <a16:creationId xmlns:a16="http://schemas.microsoft.com/office/drawing/2014/main" id="{58E1CABA-8C83-C74D-71B6-CC2174B387B4}"/>
              </a:ext>
            </a:extLst>
          </p:cNvPr>
          <p:cNvSpPr/>
          <p:nvPr/>
        </p:nvSpPr>
        <p:spPr>
          <a:xfrm>
            <a:off x="991974" y="1956573"/>
            <a:ext cx="4631586" cy="648183"/>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a:t> </a:t>
            </a:r>
            <a:r>
              <a:rPr lang="en-US" sz="2000" dirty="0" err="1"/>
              <a:t>Khởi</a:t>
            </a:r>
            <a:r>
              <a:rPr lang="en-US" sz="2000" dirty="0"/>
              <a:t> </a:t>
            </a:r>
            <a:r>
              <a:rPr lang="en-US" sz="2000" dirty="0" err="1"/>
              <a:t>tạo</a:t>
            </a:r>
            <a:r>
              <a:rPr lang="en-US" sz="2000" dirty="0"/>
              <a:t>, </a:t>
            </a:r>
            <a:r>
              <a:rPr lang="en-US" sz="2000" dirty="0" err="1"/>
              <a:t>tập</a:t>
            </a:r>
            <a:r>
              <a:rPr lang="en-US" sz="2000" dirty="0"/>
              <a:t> </a:t>
            </a:r>
            <a:r>
              <a:rPr lang="en-US" sz="2000" dirty="0" err="1"/>
              <a:t>lời</a:t>
            </a:r>
            <a:r>
              <a:rPr lang="en-US" sz="2000" dirty="0"/>
              <a:t> </a:t>
            </a:r>
            <a:r>
              <a:rPr lang="en-US" sz="2000" dirty="0" err="1"/>
              <a:t>giải</a:t>
            </a:r>
            <a:r>
              <a:rPr lang="en-US" sz="2000" dirty="0"/>
              <a:t> </a:t>
            </a:r>
            <a:r>
              <a:rPr lang="en-US" sz="2000" dirty="0" err="1"/>
              <a:t>rỗng</a:t>
            </a:r>
            <a:endParaRPr lang="en-US" sz="2000" dirty="0"/>
          </a:p>
        </p:txBody>
      </p:sp>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6DB51383-79C7-54A6-8AC3-882586CEEDFA}"/>
                  </a:ext>
                </a:extLst>
              </p:cNvPr>
              <p:cNvSpPr/>
              <p:nvPr/>
            </p:nvSpPr>
            <p:spPr>
              <a:xfrm>
                <a:off x="991974" y="2949594"/>
                <a:ext cx="4631586" cy="648183"/>
              </a:xfrm>
              <a:prstGeom prst="wedgeRectCallout">
                <a:avLst>
                  <a:gd name="adj1" fmla="val 18858"/>
                  <a:gd name="adj2" fmla="val -43929"/>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Chừng</a:t>
                </a:r>
                <a:r>
                  <a:rPr lang="en-US" sz="2000" dirty="0"/>
                  <a:t> </a:t>
                </a:r>
                <a:r>
                  <a:rPr lang="en-US" sz="2000" dirty="0" err="1"/>
                  <a:t>nào</a:t>
                </a:r>
                <a:r>
                  <a:rPr lang="en-US" sz="2000" dirty="0"/>
                  <a:t> </a:t>
                </a:r>
                <a:r>
                  <a:rPr lang="en-US" sz="2000" dirty="0" err="1"/>
                  <a:t>tập</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r>
                  <a:rPr lang="en-US" sz="2000" dirty="0" err="1"/>
                  <a:t>còn</a:t>
                </a:r>
                <a:r>
                  <a:rPr lang="en-US" sz="2000" dirty="0"/>
                  <a:t> </a:t>
                </a:r>
                <a:r>
                  <a:rPr lang="en-US" sz="2000" dirty="0" err="1"/>
                  <a:t>khác</a:t>
                </a:r>
                <a:r>
                  <a:rPr lang="en-US" sz="2000" dirty="0"/>
                  <a:t> </a:t>
                </a:r>
                <a:r>
                  <a:rPr lang="en-US" sz="2000" dirty="0" err="1"/>
                  <a:t>rỗng</a:t>
                </a:r>
                <a:r>
                  <a:rPr lang="en-US" sz="2000" dirty="0"/>
                  <a:t> </a:t>
                </a:r>
                <a:r>
                  <a:rPr lang="en-US" sz="2000" dirty="0" err="1"/>
                  <a:t>và</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𝑆</m:t>
                    </m:r>
                  </m:oMath>
                </a14:m>
                <a:r>
                  <a:rPr lang="en-US" sz="2000" dirty="0"/>
                  <a:t> </a:t>
                </a:r>
                <a:r>
                  <a:rPr lang="en-US" sz="2000" dirty="0" err="1"/>
                  <a:t>chưa</a:t>
                </a:r>
                <a:r>
                  <a:rPr lang="en-US" sz="2000" dirty="0"/>
                  <a:t> </a:t>
                </a:r>
                <a:r>
                  <a:rPr lang="en-US" sz="2000" dirty="0" err="1"/>
                  <a:t>phải</a:t>
                </a:r>
                <a:r>
                  <a:rPr lang="en-US" sz="2000" dirty="0"/>
                  <a:t> </a:t>
                </a:r>
                <a:r>
                  <a:rPr lang="en-US" sz="2000" dirty="0" err="1"/>
                  <a:t>là</a:t>
                </a:r>
                <a:r>
                  <a:rPr lang="en-US" sz="2000" dirty="0"/>
                  <a:t> </a:t>
                </a:r>
                <a:r>
                  <a:rPr lang="en-US" sz="2000" dirty="0" err="1"/>
                  <a:t>lời</a:t>
                </a:r>
                <a:r>
                  <a:rPr lang="en-US" sz="2000" dirty="0"/>
                  <a:t> </a:t>
                </a:r>
                <a:r>
                  <a:rPr lang="en-US" sz="2000" dirty="0" err="1"/>
                  <a:t>giải</a:t>
                </a:r>
                <a:r>
                  <a:rPr lang="en-US" sz="2000" dirty="0"/>
                  <a:t> </a:t>
                </a:r>
                <a:r>
                  <a:rPr lang="en-US" sz="2000" dirty="0" err="1"/>
                  <a:t>hợp</a:t>
                </a:r>
                <a:r>
                  <a:rPr lang="en-US" sz="2000" dirty="0"/>
                  <a:t> </a:t>
                </a:r>
                <a:r>
                  <a:rPr lang="en-US" sz="2000" dirty="0" err="1"/>
                  <a:t>lệ</a:t>
                </a:r>
                <a:endParaRPr lang="en-US" sz="2000" dirty="0"/>
              </a:p>
            </p:txBody>
          </p:sp>
        </mc:Choice>
        <mc:Fallback xmlns="">
          <p:sp>
            <p:nvSpPr>
              <p:cNvPr id="6" name="Speech Bubble: Rectangle 5">
                <a:extLst>
                  <a:ext uri="{FF2B5EF4-FFF2-40B4-BE49-F238E27FC236}">
                    <a16:creationId xmlns:a16="http://schemas.microsoft.com/office/drawing/2014/main" id="{6DB51383-79C7-54A6-8AC3-882586CEEDFA}"/>
                  </a:ext>
                </a:extLst>
              </p:cNvPr>
              <p:cNvSpPr>
                <a:spLocks noRot="1" noChangeAspect="1" noMove="1" noResize="1" noEditPoints="1" noAdjustHandles="1" noChangeArrowheads="1" noChangeShapeType="1" noTextEdit="1"/>
              </p:cNvSpPr>
              <p:nvPr/>
            </p:nvSpPr>
            <p:spPr>
              <a:xfrm>
                <a:off x="991974" y="2949594"/>
                <a:ext cx="4631586" cy="648183"/>
              </a:xfrm>
              <a:prstGeom prst="wedgeRectCallout">
                <a:avLst>
                  <a:gd name="adj1" fmla="val 18858"/>
                  <a:gd name="adj2" fmla="val -43929"/>
                </a:avLst>
              </a:prstGeom>
              <a:blipFill>
                <a:blip r:embed="rId2"/>
                <a:stretch>
                  <a:fillRect t="-7273" b="-19091"/>
                </a:stretch>
              </a:blipFill>
              <a:ln w="25400">
                <a:solidFill>
                  <a:schemeClr val="tx1"/>
                </a:solidFill>
                <a:tailEnd type="none" w="lg" len="lg"/>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D56F2C95-BC6F-372E-E55C-497C12D725F0}"/>
              </a:ext>
            </a:extLst>
          </p:cNvPr>
          <p:cNvSpPr/>
          <p:nvPr/>
        </p:nvSpPr>
        <p:spPr>
          <a:xfrm>
            <a:off x="6688720" y="2477733"/>
            <a:ext cx="4618298" cy="630513"/>
          </a:xfrm>
          <a:prstGeom prst="rect">
            <a:avLst/>
          </a:prstGeom>
          <a:noFill/>
          <a:ln w="9525">
            <a:solidFill>
              <a:srgbClr val="FF0000"/>
            </a:solidFill>
            <a:prstDash val="solid"/>
            <a:tailEnd type="none"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Speech Bubble: Rectangle 7">
                <a:extLst>
                  <a:ext uri="{FF2B5EF4-FFF2-40B4-BE49-F238E27FC236}">
                    <a16:creationId xmlns:a16="http://schemas.microsoft.com/office/drawing/2014/main" id="{1BE67991-D184-35C2-5003-B50688103006}"/>
                  </a:ext>
                </a:extLst>
              </p:cNvPr>
              <p:cNvSpPr/>
              <p:nvPr/>
            </p:nvSpPr>
            <p:spPr>
              <a:xfrm>
                <a:off x="991974" y="4036495"/>
                <a:ext cx="4631586" cy="648183"/>
              </a:xfrm>
              <a:prstGeom prst="wedgeRectCallout">
                <a:avLst>
                  <a:gd name="adj1" fmla="val 25605"/>
                  <a:gd name="adj2" fmla="val -45715"/>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Lựa</a:t>
                </a:r>
                <a:r>
                  <a:rPr lang="en-US" sz="2000" dirty="0"/>
                  <a:t> </a:t>
                </a:r>
                <a:r>
                  <a:rPr lang="en-US" sz="2000" dirty="0" err="1"/>
                  <a:t>chọn</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là</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r>
                  <a:rPr lang="en-US" sz="2000" dirty="0" err="1"/>
                  <a:t>tiềm</a:t>
                </a:r>
                <a:r>
                  <a:rPr lang="en-US" sz="2000" dirty="0"/>
                  <a:t> </a:t>
                </a:r>
                <a:r>
                  <a:rPr lang="en-US" sz="2000" dirty="0" err="1"/>
                  <a:t>năng</a:t>
                </a:r>
                <a:r>
                  <a:rPr lang="en-US" sz="2000" dirty="0"/>
                  <a:t> </a:t>
                </a:r>
                <a:r>
                  <a:rPr lang="en-US" sz="2000" dirty="0" err="1"/>
                  <a:t>nhất</a:t>
                </a:r>
                <a:r>
                  <a:rPr lang="en-US" sz="2000" dirty="0"/>
                  <a:t> </a:t>
                </a:r>
                <a:r>
                  <a:rPr lang="en-US" sz="2000" dirty="0" err="1"/>
                  <a:t>và</a:t>
                </a:r>
                <a:r>
                  <a:rPr lang="en-US" sz="2000" dirty="0"/>
                  <a:t> </a:t>
                </a:r>
                <a:r>
                  <a:rPr lang="en-US" sz="2000" dirty="0" err="1"/>
                  <a:t>loại</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khỏi</a:t>
                </a:r>
                <a:r>
                  <a:rPr lang="en-US" sz="2000" dirty="0"/>
                  <a:t> </a:t>
                </a:r>
                <a:r>
                  <a:rPr lang="en-US" sz="2000" dirty="0" err="1"/>
                  <a:t>tập</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𝐶</m:t>
                    </m:r>
                  </m:oMath>
                </a14:m>
                <a:endParaRPr lang="en-US" sz="2000" dirty="0"/>
              </a:p>
            </p:txBody>
          </p:sp>
        </mc:Choice>
        <mc:Fallback xmlns="">
          <p:sp>
            <p:nvSpPr>
              <p:cNvPr id="8" name="Speech Bubble: Rectangle 7">
                <a:extLst>
                  <a:ext uri="{FF2B5EF4-FFF2-40B4-BE49-F238E27FC236}">
                    <a16:creationId xmlns:a16="http://schemas.microsoft.com/office/drawing/2014/main" id="{1BE67991-D184-35C2-5003-B50688103006}"/>
                  </a:ext>
                </a:extLst>
              </p:cNvPr>
              <p:cNvSpPr>
                <a:spLocks noRot="1" noChangeAspect="1" noMove="1" noResize="1" noEditPoints="1" noAdjustHandles="1" noChangeArrowheads="1" noChangeShapeType="1" noTextEdit="1"/>
              </p:cNvSpPr>
              <p:nvPr/>
            </p:nvSpPr>
            <p:spPr>
              <a:xfrm>
                <a:off x="991974" y="4036495"/>
                <a:ext cx="4631586" cy="648183"/>
              </a:xfrm>
              <a:prstGeom prst="wedgeRectCallout">
                <a:avLst>
                  <a:gd name="adj1" fmla="val 25605"/>
                  <a:gd name="adj2" fmla="val -45715"/>
                </a:avLst>
              </a:prstGeom>
              <a:blipFill>
                <a:blip r:embed="rId3"/>
                <a:stretch>
                  <a:fillRect t="-7273" b="-19091"/>
                </a:stretch>
              </a:blipFill>
              <a:ln w="25400">
                <a:solidFill>
                  <a:schemeClr val="tx1"/>
                </a:solidFill>
                <a:tailEnd type="none" w="lg" len="lg"/>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181DA3AF-079C-94FD-B52B-B0EF55F76215}"/>
              </a:ext>
            </a:extLst>
          </p:cNvPr>
          <p:cNvSpPr/>
          <p:nvPr/>
        </p:nvSpPr>
        <p:spPr>
          <a:xfrm>
            <a:off x="6671357" y="3161607"/>
            <a:ext cx="4653023" cy="630513"/>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Speech Bubble: Rectangle 9">
                <a:extLst>
                  <a:ext uri="{FF2B5EF4-FFF2-40B4-BE49-F238E27FC236}">
                    <a16:creationId xmlns:a16="http://schemas.microsoft.com/office/drawing/2014/main" id="{3E323332-453B-B619-3F65-4378FE6BE10F}"/>
                  </a:ext>
                </a:extLst>
              </p:cNvPr>
              <p:cNvSpPr/>
              <p:nvPr/>
            </p:nvSpPr>
            <p:spPr>
              <a:xfrm>
                <a:off x="991974" y="5123396"/>
                <a:ext cx="4631586" cy="648183"/>
              </a:xfrm>
              <a:prstGeom prst="wedgeRectCallout">
                <a:avLst>
                  <a:gd name="adj1" fmla="val 16359"/>
                  <a:gd name="adj2" fmla="val -4035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Nếu</a:t>
                </a:r>
                <a:r>
                  <a:rPr lang="en-US" sz="2000" dirty="0"/>
                  <a:t> </a:t>
                </a:r>
                <a:r>
                  <a:rPr lang="en-US" sz="2000" dirty="0" err="1"/>
                  <a:t>bổ</a:t>
                </a:r>
                <a:r>
                  <a:rPr lang="en-US" sz="2000" dirty="0"/>
                  <a:t> sung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vào</a:t>
                </a:r>
                <a:r>
                  <a:rPr lang="en-US" sz="2000" dirty="0"/>
                  <a:t> </a:t>
                </a:r>
                <a:r>
                  <a:rPr lang="en-US" sz="2000" dirty="0" err="1"/>
                  <a:t>lời</a:t>
                </a:r>
                <a:r>
                  <a:rPr lang="en-US" sz="2000" dirty="0"/>
                  <a:t> </a:t>
                </a:r>
                <a:r>
                  <a:rPr lang="en-US" sz="2000" dirty="0" err="1"/>
                  <a:t>giải</a:t>
                </a:r>
                <a:r>
                  <a:rPr lang="en-US" sz="2000" dirty="0"/>
                  <a:t> </a:t>
                </a:r>
                <a:r>
                  <a:rPr lang="en-US" sz="2000" dirty="0" err="1"/>
                  <a:t>đang</a:t>
                </a:r>
                <a:r>
                  <a:rPr lang="en-US" sz="2000" dirty="0"/>
                  <a:t> </a:t>
                </a:r>
                <a:r>
                  <a:rPr lang="en-US" sz="2000" dirty="0" err="1"/>
                  <a:t>xây</a:t>
                </a:r>
                <a:r>
                  <a:rPr lang="en-US" sz="2000" dirty="0"/>
                  <a:t> </a:t>
                </a:r>
                <a:r>
                  <a:rPr lang="en-US" sz="2000" dirty="0" err="1"/>
                  <a:t>dựng</a:t>
                </a:r>
                <a:r>
                  <a:rPr lang="en-US" sz="2000" dirty="0"/>
                  <a:t> </a:t>
                </a:r>
                <a:r>
                  <a:rPr lang="en-US" sz="2000" dirty="0" err="1"/>
                  <a:t>nếu</a:t>
                </a:r>
                <a:r>
                  <a:rPr lang="en-US" sz="2000" dirty="0"/>
                  <a:t> </a:t>
                </a:r>
                <a:r>
                  <a:rPr lang="en-US" sz="2000" dirty="0" err="1"/>
                  <a:t>không</a:t>
                </a:r>
                <a:r>
                  <a:rPr lang="en-US" sz="2000" dirty="0"/>
                  <a:t> vi </a:t>
                </a:r>
                <a:r>
                  <a:rPr lang="en-US" sz="2000" dirty="0" err="1"/>
                  <a:t>phạm</a:t>
                </a:r>
                <a:r>
                  <a:rPr lang="en-US" sz="2000" dirty="0"/>
                  <a:t> </a:t>
                </a:r>
                <a:r>
                  <a:rPr lang="en-US" sz="2000" dirty="0" err="1"/>
                  <a:t>ràng</a:t>
                </a:r>
                <a:r>
                  <a:rPr lang="en-US" sz="2000" dirty="0"/>
                  <a:t> </a:t>
                </a:r>
                <a:r>
                  <a:rPr lang="en-US" sz="2000" dirty="0" err="1"/>
                  <a:t>buộc</a:t>
                </a:r>
                <a:endParaRPr lang="en-US" sz="2000" dirty="0"/>
              </a:p>
            </p:txBody>
          </p:sp>
        </mc:Choice>
        <mc:Fallback xmlns="">
          <p:sp>
            <p:nvSpPr>
              <p:cNvPr id="10" name="Speech Bubble: Rectangle 9">
                <a:extLst>
                  <a:ext uri="{FF2B5EF4-FFF2-40B4-BE49-F238E27FC236}">
                    <a16:creationId xmlns:a16="http://schemas.microsoft.com/office/drawing/2014/main" id="{3E323332-453B-B619-3F65-4378FE6BE10F}"/>
                  </a:ext>
                </a:extLst>
              </p:cNvPr>
              <p:cNvSpPr>
                <a:spLocks noRot="1" noChangeAspect="1" noMove="1" noResize="1" noEditPoints="1" noAdjustHandles="1" noChangeArrowheads="1" noChangeShapeType="1" noTextEdit="1"/>
              </p:cNvSpPr>
              <p:nvPr/>
            </p:nvSpPr>
            <p:spPr>
              <a:xfrm>
                <a:off x="991974" y="5123396"/>
                <a:ext cx="4631586" cy="648183"/>
              </a:xfrm>
              <a:prstGeom prst="wedgeRectCallout">
                <a:avLst>
                  <a:gd name="adj1" fmla="val 16359"/>
                  <a:gd name="adj2" fmla="val -40358"/>
                </a:avLst>
              </a:prstGeom>
              <a:blipFill>
                <a:blip r:embed="rId4"/>
                <a:stretch>
                  <a:fillRect t="-6306" b="-18018"/>
                </a:stretch>
              </a:blipFill>
              <a:ln w="25400">
                <a:solidFill>
                  <a:schemeClr val="tx1"/>
                </a:solidFill>
                <a:tailEnd type="none" w="lg" len="lg"/>
              </a:ln>
            </p:spPr>
            <p:txBody>
              <a:bodyPr/>
              <a:lstStyle/>
              <a:p>
                <a:r>
                  <a:rPr lang="en-US">
                    <a:noFill/>
                  </a:rPr>
                  <a:t> </a:t>
                </a:r>
              </a:p>
            </p:txBody>
          </p:sp>
        </mc:Fallback>
      </mc:AlternateContent>
      <p:sp>
        <p:nvSpPr>
          <p:cNvPr id="11" name="Title 1">
            <a:extLst>
              <a:ext uri="{FF2B5EF4-FFF2-40B4-BE49-F238E27FC236}">
                <a16:creationId xmlns:a16="http://schemas.microsoft.com/office/drawing/2014/main" id="{784DF2BD-DA31-14C8-5A33-3399E64501D3}"/>
              </a:ext>
            </a:extLst>
          </p:cNvPr>
          <p:cNvSpPr txBox="1">
            <a:spLocks/>
          </p:cNvSpPr>
          <p:nvPr/>
        </p:nvSpPr>
        <p:spPr>
          <a:xfrm>
            <a:off x="2464" y="0"/>
            <a:ext cx="11704320" cy="731520"/>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b="1"/>
              <a:t>Sơ đồ chung thuật toán</a:t>
            </a:r>
            <a:endParaRPr lang="en-US" dirty="0"/>
          </a:p>
        </p:txBody>
      </p:sp>
      <p:sp>
        <p:nvSpPr>
          <p:cNvPr id="13" name="Content Placeholder 2">
            <a:extLst>
              <a:ext uri="{FF2B5EF4-FFF2-40B4-BE49-F238E27FC236}">
                <a16:creationId xmlns:a16="http://schemas.microsoft.com/office/drawing/2014/main" id="{8A3B2F00-19AB-19BE-5DCC-A4AD8B6E6721}"/>
              </a:ext>
            </a:extLst>
          </p:cNvPr>
          <p:cNvSpPr txBox="1">
            <a:spLocks/>
          </p:cNvSpPr>
          <p:nvPr/>
        </p:nvSpPr>
        <p:spPr>
          <a:xfrm>
            <a:off x="6678593" y="1362033"/>
            <a:ext cx="4618298" cy="4674785"/>
          </a:xfrm>
          <a:prstGeom prst="rect">
            <a:avLst/>
          </a:prstGeom>
          <a:noFill/>
          <a:ln>
            <a:solidFill>
              <a:schemeClr val="accent6">
                <a:lumMod val="95000"/>
                <a:lumOff val="5000"/>
              </a:schemeClr>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800" b="1" dirty="0">
                <a:latin typeface="Consolas" pitchFamily="49" charset="0"/>
                <a:cs typeface="Consolas" pitchFamily="49" charset="0"/>
              </a:rPr>
              <a:t>Greedy()</a:t>
            </a:r>
            <a:r>
              <a:rPr lang="vi-VN" sz="1800" b="1" dirty="0">
                <a:latin typeface="Consolas" pitchFamily="49" charset="0"/>
                <a:cs typeface="Consolas" pitchFamily="49" charset="0"/>
              </a:rPr>
              <a:t> {</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S </a:t>
            </a:r>
            <a:r>
              <a:rPr lang="en-GB" sz="1800" b="1">
                <a:latin typeface="Consolas" pitchFamily="49" charset="0"/>
                <a:cs typeface="Consolas" pitchFamily="49" charset="0"/>
              </a:rPr>
              <a:t>= </a:t>
            </a:r>
            <a:r>
              <a:rPr lang="en-GB" sz="1800" b="1">
                <a:latin typeface="Consolas" pitchFamily="49" charset="0"/>
                <a:cs typeface="Consolas" pitchFamily="49" charset="0"/>
                <a:sym typeface="Symbol"/>
              </a:rPr>
              <a:t></a:t>
            </a:r>
            <a:r>
              <a:rPr lang="en-GB" sz="1800" b="1">
                <a:latin typeface="Consolas" pitchFamily="49" charset="0"/>
                <a:cs typeface="Consolas" pitchFamily="49" charset="0"/>
              </a:rPr>
              <a:t>;</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while C </a:t>
            </a:r>
            <a:r>
              <a:rPr lang="en-GB" sz="1800" b="1" dirty="0">
                <a:latin typeface="Consolas" pitchFamily="49" charset="0"/>
                <a:cs typeface="Consolas" pitchFamily="49" charset="0"/>
                <a:sym typeface="Symbol"/>
              </a:rPr>
              <a:t>  and not solution(S)</a:t>
            </a:r>
            <a:r>
              <a:rPr lang="vi-VN" sz="1800" b="1" dirty="0">
                <a:latin typeface="Consolas" pitchFamily="49" charset="0"/>
                <a:cs typeface="Consolas" pitchFamily="49" charset="0"/>
                <a:sym typeface="Symbol"/>
              </a:rPr>
              <a:t>{</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x = select(C);</a:t>
            </a:r>
          </a:p>
          <a:p>
            <a:pPr marL="0" indent="0">
              <a:buNone/>
            </a:pPr>
            <a:r>
              <a:rPr lang="en-GB" sz="1800" b="1" dirty="0">
                <a:latin typeface="Consolas" pitchFamily="49" charset="0"/>
                <a:cs typeface="Consolas" pitchFamily="49" charset="0"/>
                <a:sym typeface="Symbol"/>
              </a:rPr>
              <a:t>    C = C \ {x};</a:t>
            </a:r>
          </a:p>
          <a:p>
            <a:pPr marL="0" indent="0">
              <a:buNone/>
            </a:pPr>
            <a:r>
              <a:rPr lang="en-GB" sz="1800" b="1" dirty="0">
                <a:latin typeface="Consolas" pitchFamily="49" charset="0"/>
                <a:cs typeface="Consolas" pitchFamily="49" charset="0"/>
                <a:sym typeface="Symbol"/>
              </a:rPr>
              <a:t>    if feasible(S  {x})</a:t>
            </a:r>
            <a:r>
              <a:rPr lang="vi-VN" sz="1800" b="1" dirty="0">
                <a:latin typeface="Consolas" pitchFamily="49" charset="0"/>
                <a:cs typeface="Consolas" pitchFamily="49" charset="0"/>
                <a:sym typeface="Symbol"/>
              </a:rPr>
              <a:t> {</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S = S  {x}; </a:t>
            </a:r>
          </a:p>
          <a:p>
            <a:pPr marL="0" indent="0">
              <a:buNone/>
            </a:pPr>
            <a:r>
              <a:rPr lang="en-GB" sz="1800" b="1" dirty="0">
                <a:latin typeface="Consolas" pitchFamily="49" charset="0"/>
                <a:cs typeface="Consolas" pitchFamily="49" charset="0"/>
                <a:sym typeface="Symbol"/>
              </a:rPr>
              <a:t>    }</a:t>
            </a:r>
          </a:p>
          <a:p>
            <a:pPr marL="0" indent="0">
              <a:buNone/>
            </a:pPr>
            <a:r>
              <a:rPr lang="en-GB" sz="1800" b="1" dirty="0">
                <a:latin typeface="Consolas" pitchFamily="49" charset="0"/>
                <a:cs typeface="Consolas" pitchFamily="49" charset="0"/>
              </a:rPr>
              <a:t>  } </a:t>
            </a:r>
          </a:p>
          <a:p>
            <a:pPr marL="0" indent="0">
              <a:buNone/>
            </a:pPr>
            <a:r>
              <a:rPr lang="en-GB" sz="1800" b="1" dirty="0">
                <a:latin typeface="Consolas" pitchFamily="49" charset="0"/>
                <a:cs typeface="Consolas" pitchFamily="49" charset="0"/>
              </a:rPr>
              <a:t>  return S;</a:t>
            </a:r>
          </a:p>
          <a:p>
            <a:pPr marL="0" indent="0">
              <a:buNone/>
            </a:pPr>
            <a:r>
              <a:rPr lang="en-GB" sz="1800" b="1" dirty="0">
                <a:latin typeface="Consolas" pitchFamily="49" charset="0"/>
                <a:cs typeface="Consolas" pitchFamily="49" charset="0"/>
              </a:rPr>
              <a:t>}</a:t>
            </a:r>
          </a:p>
        </p:txBody>
      </p:sp>
      <p:cxnSp>
        <p:nvCxnSpPr>
          <p:cNvPr id="14" name="Straight Arrow Connector 13">
            <a:extLst>
              <a:ext uri="{FF2B5EF4-FFF2-40B4-BE49-F238E27FC236}">
                <a16:creationId xmlns:a16="http://schemas.microsoft.com/office/drawing/2014/main" id="{D5E1D155-BC20-D583-581B-50C2AD634B35}"/>
              </a:ext>
            </a:extLst>
          </p:cNvPr>
          <p:cNvCxnSpPr>
            <a:cxnSpLocks/>
            <a:endCxn id="5" idx="3"/>
          </p:cNvCxnSpPr>
          <p:nvPr/>
        </p:nvCxnSpPr>
        <p:spPr>
          <a:xfrm flipH="1">
            <a:off x="5623560" y="1906705"/>
            <a:ext cx="1065160" cy="37396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774AF2-B4D5-96DF-B46C-9A1F263A6E88}"/>
              </a:ext>
            </a:extLst>
          </p:cNvPr>
          <p:cNvCxnSpPr>
            <a:cxnSpLocks/>
            <a:endCxn id="6" idx="3"/>
          </p:cNvCxnSpPr>
          <p:nvPr/>
        </p:nvCxnSpPr>
        <p:spPr>
          <a:xfrm flipH="1">
            <a:off x="5623560" y="2330533"/>
            <a:ext cx="1065160" cy="943153"/>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E3740B-C219-E10F-73B4-02A4D15A0F2E}"/>
              </a:ext>
            </a:extLst>
          </p:cNvPr>
          <p:cNvCxnSpPr>
            <a:cxnSpLocks/>
            <a:endCxn id="8" idx="3"/>
          </p:cNvCxnSpPr>
          <p:nvPr/>
        </p:nvCxnSpPr>
        <p:spPr>
          <a:xfrm flipH="1">
            <a:off x="5623560" y="2733943"/>
            <a:ext cx="1065160" cy="162664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0B8048-17D4-2D39-3512-018948857AE5}"/>
              </a:ext>
            </a:extLst>
          </p:cNvPr>
          <p:cNvCxnSpPr>
            <a:cxnSpLocks/>
            <a:endCxn id="10" idx="3"/>
          </p:cNvCxnSpPr>
          <p:nvPr/>
        </p:nvCxnSpPr>
        <p:spPr>
          <a:xfrm flipH="1">
            <a:off x="5623560" y="3547265"/>
            <a:ext cx="1027544" cy="1900223"/>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7A4A7A3F-6F51-BE5A-EBF9-0165ED90B415}"/>
              </a:ext>
            </a:extLst>
          </p:cNvPr>
          <p:cNvSpPr txBox="1">
            <a:spLocks/>
          </p:cNvSpPr>
          <p:nvPr/>
        </p:nvSpPr>
        <p:spPr>
          <a:xfrm>
            <a:off x="11667838" y="6382363"/>
            <a:ext cx="457200" cy="365760"/>
          </a:xfrm>
          <a:prstGeom prst="rect">
            <a:avLst/>
          </a:prstGeom>
        </p:spPr>
        <p:txBody>
          <a:bodyPr/>
          <a:lstStyle>
            <a:defPPr>
              <a:defRPr lang="en-US"/>
            </a:defPPr>
            <a:lvl1pPr marL="0" algn="r" defTabSz="914400" rtl="0" eaLnBrk="1" latinLnBrk="0" hangingPunct="1">
              <a:defRPr sz="1200" b="1" kern="1200">
                <a:solidFill>
                  <a:srgbClr val="00376F"/>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8EBF41B-E76F-4E29-9B4C-26023309D029}" type="slidenum">
              <a:rPr lang="vi-VN" smtClean="0"/>
              <a:pPr algn="ctr"/>
              <a:t>7</a:t>
            </a:fld>
            <a:endParaRPr lang="vi-VN" dirty="0"/>
          </a:p>
        </p:txBody>
      </p:sp>
    </p:spTree>
    <p:extLst>
      <p:ext uri="{BB962C8B-B14F-4D97-AF65-F5344CB8AC3E}">
        <p14:creationId xmlns:p14="http://schemas.microsoft.com/office/powerpoint/2010/main" val="241988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0925E-9E16-0931-9C2B-1A6F6424A632}"/>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85FC6E6-4B39-2E09-3F07-51B05BD7729D}"/>
              </a:ext>
            </a:extLst>
          </p:cNvPr>
          <p:cNvSpPr>
            <a:spLocks noGrp="1"/>
          </p:cNvSpPr>
          <p:nvPr>
            <p:ph type="title"/>
          </p:nvPr>
        </p:nvSpPr>
        <p:spPr/>
        <p:txBody>
          <a:bodyPr/>
          <a:lstStyle/>
          <a:p>
            <a:r>
              <a:rPr lang="en-US"/>
              <a:t>Đặc điểm</a:t>
            </a:r>
          </a:p>
        </p:txBody>
      </p:sp>
      <p:sp>
        <p:nvSpPr>
          <p:cNvPr id="4" name="Content Placeholder 3">
            <a:extLst>
              <a:ext uri="{FF2B5EF4-FFF2-40B4-BE49-F238E27FC236}">
                <a16:creationId xmlns:a16="http://schemas.microsoft.com/office/drawing/2014/main" id="{BE691B91-AA82-D99E-E717-C4EDE29E2139}"/>
              </a:ext>
            </a:extLst>
          </p:cNvPr>
          <p:cNvSpPr>
            <a:spLocks noGrp="1"/>
          </p:cNvSpPr>
          <p:nvPr>
            <p:ph sz="quarter" idx="13"/>
          </p:nvPr>
        </p:nvSpPr>
        <p:spPr>
          <a:xfrm>
            <a:off x="338736" y="1058844"/>
            <a:ext cx="8817775" cy="4909124"/>
          </a:xfrm>
        </p:spPr>
        <p:txBody>
          <a:bodyPr/>
          <a:lstStyle/>
          <a:p>
            <a:pPr algn="just">
              <a:lnSpc>
                <a:spcPct val="130000"/>
              </a:lnSpc>
              <a:spcAft>
                <a:spcPts val="1200"/>
              </a:spcAft>
            </a:pPr>
            <a:r>
              <a:rPr lang="en-US" sz="2800"/>
              <a:t>Thuật toán đơn giản </a:t>
            </a:r>
            <a:r>
              <a:rPr lang="en-US" sz="2800">
                <a:sym typeface="Wingdings" panose="05000000000000000000" pitchFamily="2" charset="2"/>
              </a:rPr>
              <a:t> Dễ đề xuất và cài đặt</a:t>
            </a:r>
          </a:p>
          <a:p>
            <a:pPr algn="just">
              <a:lnSpc>
                <a:spcPct val="130000"/>
              </a:lnSpc>
              <a:spcAft>
                <a:spcPts val="1200"/>
              </a:spcAft>
            </a:pPr>
            <a:r>
              <a:rPr lang="en-US" sz="2800">
                <a:sym typeface="Wingdings" panose="05000000000000000000" pitchFamily="2" charset="2"/>
              </a:rPr>
              <a:t>Trong một số bộ dữ liệu đầu vào và bài toán, thuật toán tham lam cho lời giải tối ưu. Tuy nhiên, đa số trường hợp, đặc biệt là các bài toán thực tế có độ phức tạp cao, thuật toán này không đảm bảo lời giải trả ra là tối ưu</a:t>
            </a:r>
          </a:p>
          <a:p>
            <a:pPr algn="just">
              <a:lnSpc>
                <a:spcPct val="130000"/>
              </a:lnSpc>
              <a:spcAft>
                <a:spcPts val="1200"/>
              </a:spcAft>
            </a:pPr>
            <a:r>
              <a:rPr lang="en-US" sz="2800">
                <a:sym typeface="Wingdings" panose="05000000000000000000" pitchFamily="2" charset="2"/>
              </a:rPr>
              <a:t>Thuật toán khá hiệu quả trong những bài toán thực tế có nhiều ràng buộc và độ phức tạp cao.</a:t>
            </a:r>
            <a:endParaRPr lang="en-US" sz="2800"/>
          </a:p>
          <a:p>
            <a:endParaRPr lang="en-US"/>
          </a:p>
        </p:txBody>
      </p:sp>
      <p:pic>
        <p:nvPicPr>
          <p:cNvPr id="5" name="Graphic 4" descr="Single gear with solid fill">
            <a:extLst>
              <a:ext uri="{FF2B5EF4-FFF2-40B4-BE49-F238E27FC236}">
                <a16:creationId xmlns:a16="http://schemas.microsoft.com/office/drawing/2014/main" id="{EBCFF7CA-8F92-B68E-350D-A45D4CF5C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902" y="2858964"/>
            <a:ext cx="914400" cy="914400"/>
          </a:xfrm>
          <a:prstGeom prst="rect">
            <a:avLst/>
          </a:prstGeom>
        </p:spPr>
      </p:pic>
      <p:pic>
        <p:nvPicPr>
          <p:cNvPr id="6" name="Graphic 5" descr="Lights On outline">
            <a:extLst>
              <a:ext uri="{FF2B5EF4-FFF2-40B4-BE49-F238E27FC236}">
                <a16:creationId xmlns:a16="http://schemas.microsoft.com/office/drawing/2014/main" id="{00F4B3D0-64AF-8919-FC1E-1C68E8A9DF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3306" y="2685970"/>
            <a:ext cx="1206391" cy="1206391"/>
          </a:xfrm>
          <a:prstGeom prst="rect">
            <a:avLst/>
          </a:prstGeom>
        </p:spPr>
      </p:pic>
      <p:sp>
        <p:nvSpPr>
          <p:cNvPr id="7" name="Arrow: Circular 6">
            <a:extLst>
              <a:ext uri="{FF2B5EF4-FFF2-40B4-BE49-F238E27FC236}">
                <a16:creationId xmlns:a16="http://schemas.microsoft.com/office/drawing/2014/main" id="{D81678F0-17BF-7D7A-2281-9342F1625A9F}"/>
              </a:ext>
            </a:extLst>
          </p:cNvPr>
          <p:cNvSpPr/>
          <p:nvPr/>
        </p:nvSpPr>
        <p:spPr>
          <a:xfrm rot="10800000">
            <a:off x="9938476" y="3227733"/>
            <a:ext cx="1319311" cy="1206391"/>
          </a:xfrm>
          <a:prstGeom prst="circularArrow">
            <a:avLst>
              <a:gd name="adj1" fmla="val 12500"/>
              <a:gd name="adj2" fmla="val 1142319"/>
              <a:gd name="adj3" fmla="val 20457681"/>
              <a:gd name="adj4" fmla="val 10620019"/>
              <a:gd name="adj5" fmla="val 12500"/>
            </a:avLst>
          </a:prstGeom>
          <a:solidFill>
            <a:srgbClr val="6CF5C2"/>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 name="Arrow: Circular 7">
            <a:extLst>
              <a:ext uri="{FF2B5EF4-FFF2-40B4-BE49-F238E27FC236}">
                <a16:creationId xmlns:a16="http://schemas.microsoft.com/office/drawing/2014/main" id="{8D58961D-DCDE-8EA5-C83A-2DC1BE1024E4}"/>
              </a:ext>
            </a:extLst>
          </p:cNvPr>
          <p:cNvSpPr/>
          <p:nvPr/>
        </p:nvSpPr>
        <p:spPr>
          <a:xfrm>
            <a:off x="9895714" y="2230664"/>
            <a:ext cx="1319312" cy="1206391"/>
          </a:xfrm>
          <a:prstGeom prst="circularArrow">
            <a:avLst>
              <a:gd name="adj1" fmla="val 12500"/>
              <a:gd name="adj2" fmla="val 1142319"/>
              <a:gd name="adj3" fmla="val 20457681"/>
              <a:gd name="adj4" fmla="val 10980653"/>
              <a:gd name="adj5" fmla="val 12500"/>
            </a:avLst>
          </a:prstGeom>
          <a:solidFill>
            <a:srgbClr val="FE646F"/>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77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733AC-C9F9-40BF-4D93-ECE6FDB9B387}"/>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2D90ED50-7185-85BB-95A4-7C0A50E6E662}"/>
              </a:ext>
            </a:extLst>
          </p:cNvPr>
          <p:cNvSpPr>
            <a:spLocks noGrp="1"/>
          </p:cNvSpPr>
          <p:nvPr>
            <p:ph type="title"/>
          </p:nvPr>
        </p:nvSpPr>
        <p:spPr/>
        <p:txBody>
          <a:bodyPr/>
          <a:lstStyle/>
          <a:p>
            <a:r>
              <a:rPr lang="en-US"/>
              <a:t>Ví dụ: Người giao hàng</a:t>
            </a:r>
          </a:p>
        </p:txBody>
      </p:sp>
      <p:sp>
        <p:nvSpPr>
          <p:cNvPr id="4" name="Content Placeholder 3">
            <a:extLst>
              <a:ext uri="{FF2B5EF4-FFF2-40B4-BE49-F238E27FC236}">
                <a16:creationId xmlns:a16="http://schemas.microsoft.com/office/drawing/2014/main" id="{B927653B-67EF-44DE-CFF6-4B6F7D8345B2}"/>
              </a:ext>
            </a:extLst>
          </p:cNvPr>
          <p:cNvSpPr>
            <a:spLocks noGrp="1"/>
          </p:cNvSpPr>
          <p:nvPr>
            <p:ph sz="quarter" idx="13"/>
          </p:nvPr>
        </p:nvSpPr>
        <p:spPr>
          <a:xfrm>
            <a:off x="338736" y="1058843"/>
            <a:ext cx="7501758" cy="5125615"/>
          </a:xfrm>
        </p:spPr>
        <p:txBody>
          <a:bodyPr/>
          <a:lstStyle/>
          <a:p>
            <a:pPr algn="just">
              <a:lnSpc>
                <a:spcPct val="130000"/>
              </a:lnSpc>
              <a:spcAft>
                <a:spcPts val="1200"/>
              </a:spcAft>
            </a:pPr>
            <a:r>
              <a:rPr lang="en-US" sz="2300"/>
              <a:t>Bài toán người bán hàng (Traveling Salesman Problem – TSP) là một bài toán tối ưu kinh điển trong lĩnh vực tối ưu tổ hợp</a:t>
            </a:r>
          </a:p>
          <a:p>
            <a:pPr algn="just">
              <a:lnSpc>
                <a:spcPct val="130000"/>
              </a:lnSpc>
              <a:spcAft>
                <a:spcPts val="1200"/>
              </a:spcAft>
            </a:pPr>
            <a:r>
              <a:rPr lang="en-US" sz="2300"/>
              <a:t>Bài toán thuộc lớp NP-Hard (Chưa tồn tại thuật toán chạy trong thời gian đa thức giải hiểu quả)</a:t>
            </a:r>
          </a:p>
          <a:p>
            <a:pPr algn="just">
              <a:lnSpc>
                <a:spcPct val="130000"/>
              </a:lnSpc>
              <a:spcAft>
                <a:spcPts val="1200"/>
              </a:spcAft>
            </a:pPr>
            <a:r>
              <a:rPr lang="en-US" sz="2300"/>
              <a:t>Phát biểu: N</a:t>
            </a:r>
            <a:r>
              <a:rPr lang="vi-VN" sz="2300"/>
              <a:t>gười bán hàng cần tìm một hành trình qua một tập hợp các thành phố sao cho hành trình có tổng chi phí di chuyển là nhỏ nhất và mỗi thành phố chỉ được ghé qua đúng một lần trước khi quay về thành phố xuất phát.</a:t>
            </a:r>
            <a:endParaRPr lang="en-US" sz="2300"/>
          </a:p>
        </p:txBody>
      </p:sp>
      <p:pic>
        <p:nvPicPr>
          <p:cNvPr id="5" name="Picture 4" descr="A map of the country&#10;&#10;Description automatically generated">
            <a:extLst>
              <a:ext uri="{FF2B5EF4-FFF2-40B4-BE49-F238E27FC236}">
                <a16:creationId xmlns:a16="http://schemas.microsoft.com/office/drawing/2014/main" id="{3748AFAC-D89C-210B-2017-A93724E0E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351" y="890032"/>
            <a:ext cx="4327245" cy="4953036"/>
          </a:xfrm>
          <a:prstGeom prst="rect">
            <a:avLst/>
          </a:prstGeom>
        </p:spPr>
      </p:pic>
      <p:sp>
        <p:nvSpPr>
          <p:cNvPr id="6" name="TextBox 5">
            <a:extLst>
              <a:ext uri="{FF2B5EF4-FFF2-40B4-BE49-F238E27FC236}">
                <a16:creationId xmlns:a16="http://schemas.microsoft.com/office/drawing/2014/main" id="{7DA65DA7-E26F-A90E-392F-1F8DFF064D15}"/>
              </a:ext>
            </a:extLst>
          </p:cNvPr>
          <p:cNvSpPr txBox="1"/>
          <p:nvPr/>
        </p:nvSpPr>
        <p:spPr>
          <a:xfrm>
            <a:off x="8081359" y="6124833"/>
            <a:ext cx="4110641" cy="369332"/>
          </a:xfrm>
          <a:prstGeom prst="rect">
            <a:avLst/>
          </a:prstGeom>
        </p:spPr>
        <p:txBody>
          <a:bodyPr vert="horz" wrap="square" lIns="91440" tIns="45720" rIns="91440" bIns="45720" rtlCol="0">
            <a:spAutoFit/>
          </a:bodyPr>
          <a:lstStyle/>
          <a:p>
            <a:pPr marL="0" indent="0" algn="l">
              <a:buNone/>
            </a:pPr>
            <a:r>
              <a:rPr lang="en-US" i="1" dirty="0" err="1"/>
              <a:t>Nguồn</a:t>
            </a:r>
            <a:r>
              <a:rPr lang="en-US" i="1" dirty="0"/>
              <a:t>: </a:t>
            </a:r>
            <a:r>
              <a:rPr lang="en-US" i="1" dirty="0">
                <a:solidFill>
                  <a:schemeClr val="tx1">
                    <a:lumMod val="75000"/>
                    <a:lumOff val="25000"/>
                  </a:schemeClr>
                </a:solidFill>
              </a:rPr>
              <a:t>https://www.math.uwaterloo.ca</a:t>
            </a:r>
          </a:p>
        </p:txBody>
      </p:sp>
    </p:spTree>
    <p:extLst>
      <p:ext uri="{BB962C8B-B14F-4D97-AF65-F5344CB8AC3E}">
        <p14:creationId xmlns:p14="http://schemas.microsoft.com/office/powerpoint/2010/main" val="206224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st_template" id="{A0583C2F-5C61-4B0F-AE17-A385A243E28B}" vid="{528C1BE5-252F-40D9-B303-79F333FE0F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4" ma:contentTypeDescription="Create a new document." ma:contentTypeScope="" ma:versionID="e229e72e4258db579edf7696929f2b7d">
  <xsd:schema xmlns:xsd="http://www.w3.org/2001/XMLSchema" xmlns:xs="http://www.w3.org/2001/XMLSchema" xmlns:p="http://schemas.microsoft.com/office/2006/metadata/properties" xmlns:ns2="6e3c32e1-685b-4949-b56a-71e1412de6bb" targetNamespace="http://schemas.microsoft.com/office/2006/metadata/properties" ma:root="true" ma:fieldsID="9b44955a22f664c9dff88a54bb93bc1f" ns2:_="">
    <xsd:import namespace="6e3c32e1-685b-4949-b56a-71e1412de6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c32e1-685b-4949-b56a-71e1412de6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3733DD-EE03-449C-88A5-8AB9EEF5C65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3765D0C-C0E3-4A1F-AEF2-CC61698699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c32e1-685b-4949-b56a-71e1412de6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BE9A2D-7492-4A3B-846A-BB63B0B87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hust_template</Template>
  <TotalTime>45</TotalTime>
  <Words>5511</Words>
  <Application>Microsoft Office PowerPoint</Application>
  <PresentationFormat>Widescreen</PresentationFormat>
  <Paragraphs>611</Paragraphs>
  <Slides>32</Slides>
  <Notes>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Nội dung</vt:lpstr>
      <vt:lpstr>Giới thiệu </vt:lpstr>
      <vt:lpstr>Sơ đồ thuật toán</vt:lpstr>
      <vt:lpstr>PowerPoint Presentation</vt:lpstr>
      <vt:lpstr>Đặc điểm</vt:lpstr>
      <vt:lpstr>Ví dụ: Người giao hàng</vt:lpstr>
      <vt:lpstr>Ví dụ: Người giao hàng</vt:lpstr>
      <vt:lpstr>Ví dụ: Người giao hàng</vt:lpstr>
      <vt:lpstr>Ví dụ: Người giao hàng</vt:lpstr>
      <vt:lpstr>Ví dụ: Bài toán tập đoạn con không giao nhau cực đại</vt:lpstr>
      <vt:lpstr>Ví dụ: Bài toán tập đoạn con không giao nhau cực đại</vt:lpstr>
      <vt:lpstr>PowerPoint Presentation</vt:lpstr>
      <vt:lpstr>PowerPoint Presentation</vt:lpstr>
      <vt:lpstr>PowerPoint Presentation</vt:lpstr>
      <vt:lpstr> BÀI TẬP LUYỆN TẬP </vt:lpstr>
      <vt:lpstr>Nội dung</vt:lpstr>
      <vt:lpstr>Giới thiệu</vt:lpstr>
      <vt:lpstr>Sơ đồ thuật toán</vt:lpstr>
      <vt:lpstr>Sơ đồ thuật toán</vt:lpstr>
      <vt:lpstr>Đặc điểm</vt:lpstr>
      <vt:lpstr>Ví dụ: Đoạn con có tổng lớn nhất</vt:lpstr>
      <vt:lpstr>Ví dụ: Đoạn con có tổng lớn nhất</vt:lpstr>
      <vt:lpstr>Ví dụ: Đoạn con có tổng lớn nhất</vt:lpstr>
      <vt:lpstr>Ví dụ: Đoạn con có tổng lớn nhất</vt:lpstr>
      <vt:lpstr>Ví dụ: Đoạn con có tổng lớn nhất</vt:lpstr>
      <vt:lpstr>Ví dụ: Tính nhanh a^n</vt:lpstr>
      <vt:lpstr>Ví dụ: Tính nhanh a^n</vt:lpstr>
      <vt:lpstr>BÀI TẬP LUYỆN TẬP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Quoc Trung</dc:creator>
  <cp:lastModifiedBy>Bui Quoc Trung</cp:lastModifiedBy>
  <cp:revision>22</cp:revision>
  <dcterms:created xsi:type="dcterms:W3CDTF">2023-11-19T04:18:06Z</dcterms:created>
  <dcterms:modified xsi:type="dcterms:W3CDTF">2024-04-11T07:41:42Z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